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7" r:id="rId2"/>
    <p:sldId id="259" r:id="rId3"/>
    <p:sldId id="475" r:id="rId4"/>
    <p:sldId id="478" r:id="rId5"/>
    <p:sldId id="706" r:id="rId6"/>
    <p:sldId id="716" r:id="rId7"/>
    <p:sldId id="700" r:id="rId8"/>
    <p:sldId id="703" r:id="rId9"/>
    <p:sldId id="690" r:id="rId10"/>
    <p:sldId id="708" r:id="rId11"/>
    <p:sldId id="639" r:id="rId12"/>
    <p:sldId id="640" r:id="rId13"/>
    <p:sldId id="641" r:id="rId14"/>
    <p:sldId id="704" r:id="rId15"/>
    <p:sldId id="709" r:id="rId16"/>
    <p:sldId id="682" r:id="rId17"/>
    <p:sldId id="645" r:id="rId18"/>
    <p:sldId id="710" r:id="rId19"/>
    <p:sldId id="648" r:id="rId20"/>
    <p:sldId id="692" r:id="rId21"/>
    <p:sldId id="705" r:id="rId22"/>
    <p:sldId id="693" r:id="rId23"/>
    <p:sldId id="696" r:id="rId24"/>
    <p:sldId id="715" r:id="rId25"/>
    <p:sldId id="712" r:id="rId26"/>
    <p:sldId id="711" r:id="rId27"/>
    <p:sldId id="699" r:id="rId28"/>
    <p:sldId id="701" r:id="rId29"/>
    <p:sldId id="474" r:id="rId30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6429" autoAdjust="0"/>
  </p:normalViewPr>
  <p:slideViewPr>
    <p:cSldViewPr>
      <p:cViewPr varScale="1">
        <p:scale>
          <a:sx n="108" d="100"/>
          <a:sy n="108" d="100"/>
        </p:scale>
        <p:origin x="171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59A57E-E8CC-4E9C-A6D0-EB37E6A006BB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757EB6-C815-482F-AA54-D6EA22F22F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075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57EB6-C815-482F-AA54-D6EA22F22FA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4150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2CDAD-B596-40A7-9C01-245E0BBD1FC8}" type="datetimeFigureOut">
              <a:rPr lang="ru-RU" smtClean="0"/>
              <a:pPr/>
              <a:t>27.08.2025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C1DD2-D6C8-42B2-A3B6-2AC581B1CE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3666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2CDAD-B596-40A7-9C01-245E0BBD1FC8}" type="datetimeFigureOut">
              <a:rPr lang="ru-RU" smtClean="0"/>
              <a:pPr/>
              <a:t>27.08.2025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C1DD2-D6C8-42B2-A3B6-2AC581B1CE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9291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2CDAD-B596-40A7-9C01-245E0BBD1FC8}" type="datetimeFigureOut">
              <a:rPr lang="ru-RU" smtClean="0"/>
              <a:pPr/>
              <a:t>27.08.2025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C1DD2-D6C8-42B2-A3B6-2AC581B1CE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6295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2CDAD-B596-40A7-9C01-245E0BBD1FC8}" type="datetimeFigureOut">
              <a:rPr lang="ru-RU" smtClean="0"/>
              <a:pPr/>
              <a:t>27.08.2025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C1DD2-D6C8-42B2-A3B6-2AC581B1CE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434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2CDAD-B596-40A7-9C01-245E0BBD1FC8}" type="datetimeFigureOut">
              <a:rPr lang="ru-RU" smtClean="0"/>
              <a:pPr/>
              <a:t>27.08.2025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C1DD2-D6C8-42B2-A3B6-2AC581B1CE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2332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2CDAD-B596-40A7-9C01-245E0BBD1FC8}" type="datetimeFigureOut">
              <a:rPr lang="ru-RU" smtClean="0"/>
              <a:pPr/>
              <a:t>27.08.2025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C1DD2-D6C8-42B2-A3B6-2AC581B1CE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029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2CDAD-B596-40A7-9C01-245E0BBD1FC8}" type="datetimeFigureOut">
              <a:rPr lang="ru-RU" smtClean="0"/>
              <a:pPr/>
              <a:t>27.08.2025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C1DD2-D6C8-42B2-A3B6-2AC581B1CE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654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2CDAD-B596-40A7-9C01-245E0BBD1FC8}" type="datetimeFigureOut">
              <a:rPr lang="ru-RU" smtClean="0"/>
              <a:pPr/>
              <a:t>27.08.2025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C1DD2-D6C8-42B2-A3B6-2AC581B1CE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486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2CDAD-B596-40A7-9C01-245E0BBD1FC8}" type="datetimeFigureOut">
              <a:rPr lang="ru-RU" smtClean="0"/>
              <a:pPr/>
              <a:t>27.08.2025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C1DD2-D6C8-42B2-A3B6-2AC581B1CE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25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2CDAD-B596-40A7-9C01-245E0BBD1FC8}" type="datetimeFigureOut">
              <a:rPr lang="ru-RU" smtClean="0"/>
              <a:pPr/>
              <a:t>27.08.2025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C1DD2-D6C8-42B2-A3B6-2AC581B1CE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3070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2CDAD-B596-40A7-9C01-245E0BBD1FC8}" type="datetimeFigureOut">
              <a:rPr lang="ru-RU" smtClean="0"/>
              <a:pPr/>
              <a:t>27.08.2025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C1DD2-D6C8-42B2-A3B6-2AC581B1CE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9839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32CDAD-B596-40A7-9C01-245E0BBD1FC8}" type="datetimeFigureOut">
              <a:rPr lang="ru-RU" smtClean="0"/>
              <a:pPr/>
              <a:t>27.08.2025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5C1DD2-D6C8-42B2-A3B6-2AC581B1CE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98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mailto:mr2302737@minsk-reklama.by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1268760"/>
            <a:ext cx="6596772" cy="31947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Биллборды по трассе 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г.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Минск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-Национальный аэропорт «Минск»</a:t>
            </a:r>
          </a:p>
        </p:txBody>
      </p:sp>
    </p:spTree>
    <p:extLst>
      <p:ext uri="{BB962C8B-B14F-4D97-AF65-F5344CB8AC3E}">
        <p14:creationId xmlns:p14="http://schemas.microsoft.com/office/powerpoint/2010/main" val="3796729632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7073624"/>
              </p:ext>
            </p:extLst>
          </p:nvPr>
        </p:nvGraphicFramePr>
        <p:xfrm>
          <a:off x="71406" y="714357"/>
          <a:ext cx="2500298" cy="7825783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50029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95933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АДРЕС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235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ЩРК № 20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(27</a:t>
                      </a:r>
                      <a:r>
                        <a:rPr lang="en-US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+</a:t>
                      </a: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</a:t>
                      </a:r>
                      <a:r>
                        <a:rPr lang="en-US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30 </a:t>
                      </a: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км</a:t>
                      </a:r>
                      <a:r>
                        <a:rPr lang="en-US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</a:t>
                      </a:r>
                      <a:endParaRPr lang="ru-RU" sz="1400" b="1" i="0" u="none" strike="noStrike" kern="12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8" marR="9528" marT="9523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9593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ЗАНЯТОСТЬ 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593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Свободно 2 левых </a:t>
                      </a:r>
                      <a:r>
                        <a:rPr lang="ru-RU" sz="1400" b="0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поля </a:t>
                      </a:r>
                      <a:r>
                        <a:rPr lang="ru-RU" sz="1800" b="1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СКИДКА 10%</a:t>
                      </a:r>
                      <a:endParaRPr lang="ru-RU" sz="1800" b="1" baseline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9593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РАЗМЕР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0310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3х10м – 1 поле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3х20,7м – 2 поля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1027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СТОИМОСТЬ РАЗМЕЩЕНИЯ В ДЕНЬ (С</a:t>
                      </a:r>
                      <a:r>
                        <a:rPr lang="ru-RU" sz="1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НДС</a:t>
                      </a: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6464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Для отечественной рекламы: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поле – 28</a:t>
                      </a:r>
                      <a:r>
                        <a:rPr lang="ru-RU" sz="1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руб. 10</a:t>
                      </a: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коп.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поля – 56</a:t>
                      </a:r>
                      <a:r>
                        <a:rPr lang="ru-RU" sz="1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руб. 20 коп.</a:t>
                      </a:r>
                      <a:endParaRPr lang="ru-RU" sz="14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Для иностранной рекламы: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поле – 35 руб. 80 коп.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поля – 71 руб. 80 коп.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400" name="Прямоугольник 2"/>
          <p:cNvSpPr>
            <a:spLocks noChangeArrowheads="1"/>
          </p:cNvSpPr>
          <p:nvPr/>
        </p:nvSpPr>
        <p:spPr bwMode="auto">
          <a:xfrm>
            <a:off x="142844" y="58143"/>
            <a:ext cx="62646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algn="ctr" eaLnBrk="1" fontAlgn="ctr" hangingPunct="1">
              <a:buNone/>
              <a:defRPr/>
            </a:pPr>
            <a:r>
              <a:rPr lang="ru-RU" sz="16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НАПРАВЛЕНИЕ:</a:t>
            </a:r>
            <a:br>
              <a:rPr lang="ru-RU" sz="16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МИНСК - НАЦИОНАЛЬНЫЙ АЭРОПОРТ «МИНСК» 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000628" y="1714488"/>
            <a:ext cx="142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" name="Picture 2" descr="C:\Users\USER\Saved Games\Desktop\Снимок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03820" y="4565137"/>
            <a:ext cx="3714776" cy="2214554"/>
          </a:xfrm>
          <a:prstGeom prst="rect">
            <a:avLst/>
          </a:prstGeom>
          <a:noFill/>
        </p:spPr>
      </p:pic>
      <p:sp>
        <p:nvSpPr>
          <p:cNvPr id="24" name="Овал 23"/>
          <p:cNvSpPr/>
          <p:nvPr/>
        </p:nvSpPr>
        <p:spPr>
          <a:xfrm>
            <a:off x="5796136" y="5373216"/>
            <a:ext cx="180020" cy="13577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C:\Users\User\Downloads\Рисунок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254" y="754587"/>
            <a:ext cx="5713502" cy="381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трелка вправо 18"/>
          <p:cNvSpPr/>
          <p:nvPr/>
        </p:nvSpPr>
        <p:spPr>
          <a:xfrm rot="5400000">
            <a:off x="4091407" y="1883401"/>
            <a:ext cx="570590" cy="50405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ru-RU" sz="1400" dirty="0">
              <a:solidFill>
                <a:schemeClr val="tx1"/>
              </a:solidFill>
            </a:endParaRPr>
          </a:p>
          <a:p>
            <a:pPr algn="ctr"/>
            <a:endParaRPr lang="ru-RU" sz="1400" dirty="0">
              <a:solidFill>
                <a:schemeClr val="tx1"/>
              </a:solidFill>
            </a:endParaRPr>
          </a:p>
          <a:p>
            <a:pPr algn="ctr"/>
            <a:r>
              <a:rPr lang="ru-RU" sz="1400" dirty="0">
                <a:solidFill>
                  <a:schemeClr val="tx1"/>
                </a:solidFill>
              </a:rPr>
              <a:t>Б 1</a:t>
            </a:r>
          </a:p>
          <a:p>
            <a:pPr algn="ctr"/>
            <a:endParaRPr lang="ru-RU" dirty="0"/>
          </a:p>
        </p:txBody>
      </p:sp>
      <p:sp>
        <p:nvSpPr>
          <p:cNvPr id="15" name="Стрелка вправо 14"/>
          <p:cNvSpPr/>
          <p:nvPr/>
        </p:nvSpPr>
        <p:spPr>
          <a:xfrm rot="5400000">
            <a:off x="4967361" y="1831792"/>
            <a:ext cx="570590" cy="50405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ru-RU" sz="1400" dirty="0">
              <a:solidFill>
                <a:schemeClr val="tx1"/>
              </a:solidFill>
            </a:endParaRPr>
          </a:p>
          <a:p>
            <a:pPr algn="ctr"/>
            <a:endParaRPr lang="ru-RU" sz="1400" dirty="0">
              <a:solidFill>
                <a:schemeClr val="tx1"/>
              </a:solidFill>
            </a:endParaRPr>
          </a:p>
          <a:p>
            <a:pPr algn="ctr"/>
            <a:r>
              <a:rPr lang="ru-RU" sz="1400" dirty="0">
                <a:solidFill>
                  <a:schemeClr val="tx1"/>
                </a:solidFill>
              </a:rPr>
              <a:t>Б 2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29787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7551404"/>
              </p:ext>
            </p:extLst>
          </p:nvPr>
        </p:nvGraphicFramePr>
        <p:xfrm>
          <a:off x="101334" y="745175"/>
          <a:ext cx="2500298" cy="611886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50029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4059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АДРЕС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220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ЩРК № 21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(27</a:t>
                      </a:r>
                      <a:r>
                        <a:rPr lang="en-US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+</a:t>
                      </a: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725</a:t>
                      </a:r>
                      <a:r>
                        <a:rPr lang="ru-RU" sz="1400" b="1" i="0" u="none" strike="noStrike" kern="1200" baseline="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км</a:t>
                      </a:r>
                      <a:r>
                        <a:rPr lang="en-US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</a:t>
                      </a:r>
                      <a:endParaRPr lang="ru-RU" sz="1400" b="1" i="0" u="none" strike="noStrike" kern="12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8" marR="9528" marT="9523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948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ЗАНЯТОСТЬ 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48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СВОБОДНА с 27.01.2025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948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РАЗМЕР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948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3х12м 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0775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СТОИМОСТЬ РАЗМЕЩЕНИЯ В ДЕНЬ (С</a:t>
                      </a:r>
                      <a:r>
                        <a:rPr lang="ru-RU" sz="1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НДС</a:t>
                      </a: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39142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Для отечественной рекламы: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 руб. 70</a:t>
                      </a: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коп.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Для иностранной рекламы: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 руб. 40 коп.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400" name="Прямоугольник 2"/>
          <p:cNvSpPr>
            <a:spLocks noChangeArrowheads="1"/>
          </p:cNvSpPr>
          <p:nvPr/>
        </p:nvSpPr>
        <p:spPr bwMode="auto">
          <a:xfrm>
            <a:off x="107504" y="71414"/>
            <a:ext cx="62646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algn="ctr" eaLnBrk="1" fontAlgn="ctr" hangingPunct="1">
              <a:buNone/>
              <a:defRPr/>
            </a:pPr>
            <a:r>
              <a:rPr lang="ru-RU" sz="16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НАПРАВЛЕНИЕ:</a:t>
            </a:r>
            <a:br>
              <a:rPr lang="ru-RU" sz="16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МИНСК - НАЦИОНАЛЬНЫЙ АЭРОПОРТ «МИНСК» 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000628" y="1714488"/>
            <a:ext cx="142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2" name="Picture 2" descr="C:\Users\USER\Saved Games\Desktop\Снимок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01040" y="4637369"/>
            <a:ext cx="3643338" cy="2171966"/>
          </a:xfrm>
          <a:prstGeom prst="rect">
            <a:avLst/>
          </a:prstGeom>
          <a:noFill/>
        </p:spPr>
      </p:pic>
      <p:pic>
        <p:nvPicPr>
          <p:cNvPr id="5123" name="Picture 3" descr="C:\Users\User\Downloads\Рисунок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915" y="980728"/>
            <a:ext cx="5648541" cy="382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Трасса М2\Коммерческое предложение\Фоны для презентации\Скидка 5%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27945" y="3745574"/>
            <a:ext cx="1973095" cy="1973095"/>
          </a:xfrm>
          <a:prstGeom prst="rect">
            <a:avLst/>
          </a:prstGeom>
          <a:noFill/>
        </p:spPr>
      </p:pic>
      <p:sp>
        <p:nvSpPr>
          <p:cNvPr id="24" name="Овал 23"/>
          <p:cNvSpPr/>
          <p:nvPr/>
        </p:nvSpPr>
        <p:spPr>
          <a:xfrm>
            <a:off x="6084168" y="5517232"/>
            <a:ext cx="180020" cy="13577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5742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7257995"/>
              </p:ext>
            </p:extLst>
          </p:nvPr>
        </p:nvGraphicFramePr>
        <p:xfrm>
          <a:off x="101334" y="745175"/>
          <a:ext cx="2500298" cy="6048672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50029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АДРЕС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18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ЩРК № 23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(28</a:t>
                      </a:r>
                      <a:r>
                        <a:rPr lang="en-US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+</a:t>
                      </a: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725</a:t>
                      </a:r>
                      <a:r>
                        <a:rPr lang="ru-RU" sz="1400" b="1" i="0" u="none" strike="noStrike" kern="1200" baseline="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км</a:t>
                      </a:r>
                      <a:r>
                        <a:rPr lang="en-US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</a:t>
                      </a:r>
                      <a:endParaRPr lang="ru-RU" sz="1400" b="1" i="0" u="none" strike="noStrike" kern="12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8" marR="9528" marT="9523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07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ЗАНЯТОСТЬ 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036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СВОБОДНА 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807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РАЗМЕР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807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3х12м 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773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СТОИМОСТЬ РАЗМЕЩЕНИЯ В ДЕНЬ (С</a:t>
                      </a:r>
                      <a:r>
                        <a:rPr lang="ru-RU" sz="1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НДС</a:t>
                      </a: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30178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Для отечественной рекламы: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 руб. 70</a:t>
                      </a: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коп.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Для иностранной рекламы: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 руб. 40 коп.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400" name="Прямоугольник 2"/>
          <p:cNvSpPr>
            <a:spLocks noChangeArrowheads="1"/>
          </p:cNvSpPr>
          <p:nvPr/>
        </p:nvSpPr>
        <p:spPr bwMode="auto">
          <a:xfrm>
            <a:off x="107504" y="71414"/>
            <a:ext cx="62646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algn="ctr" eaLnBrk="1" fontAlgn="ctr" hangingPunct="1">
              <a:buNone/>
              <a:defRPr/>
            </a:pPr>
            <a:r>
              <a:rPr lang="ru-RU" sz="16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НАПРАВЛЕНИЕ:</a:t>
            </a:r>
            <a:br>
              <a:rPr lang="ru-RU" sz="16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МИНСК - НАЦИОНАЛЬНЫЙ АЭРОПОРТ «МИНСК» 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000628" y="1714488"/>
            <a:ext cx="142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2" name="Picture 2" descr="C:\Users\USER\Saved Games\Desktop\Снимок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33118" y="4596487"/>
            <a:ext cx="3643338" cy="2171966"/>
          </a:xfrm>
          <a:prstGeom prst="rect">
            <a:avLst/>
          </a:prstGeom>
          <a:noFill/>
        </p:spPr>
      </p:pic>
      <p:sp>
        <p:nvSpPr>
          <p:cNvPr id="24" name="Овал 23"/>
          <p:cNvSpPr/>
          <p:nvPr/>
        </p:nvSpPr>
        <p:spPr>
          <a:xfrm>
            <a:off x="6351982" y="5708473"/>
            <a:ext cx="180020" cy="13577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X:\ORR\СИНКЕВИЧ\Трасса М2\Коммерческое предложение\Фото М2\фото в аэропорт\№23 Промстройконструкц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24" y="847724"/>
            <a:ext cx="5682432" cy="366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Трасса М2\Коммерческое предложение\Фоны для презентации\Скидка 5%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65203" y="3846065"/>
            <a:ext cx="1973095" cy="19730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7117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7698043"/>
              </p:ext>
            </p:extLst>
          </p:nvPr>
        </p:nvGraphicFramePr>
        <p:xfrm>
          <a:off x="101334" y="745175"/>
          <a:ext cx="2500298" cy="6048672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50029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АДРЕС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18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ЩРК № 24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(29</a:t>
                      </a:r>
                      <a:r>
                        <a:rPr lang="en-US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+120</a:t>
                      </a:r>
                      <a:r>
                        <a:rPr lang="ru-RU" sz="1400" b="1" i="0" u="none" strike="noStrike" kern="1200" baseline="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км</a:t>
                      </a:r>
                      <a:r>
                        <a:rPr lang="en-US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</a:t>
                      </a:r>
                      <a:endParaRPr lang="ru-RU" sz="1400" b="1" i="0" u="none" strike="noStrike" kern="12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8" marR="9528" marT="9523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07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ЗАНЯТОСТЬ 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036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СВОБОДНА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807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РАЗМЕР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807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3х12м 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773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СТОИМОСТЬ РАЗМЕЩЕНИЯ В ДЕНЬ (С</a:t>
                      </a:r>
                      <a:r>
                        <a:rPr lang="ru-RU" sz="1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НДС</a:t>
                      </a: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30178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Для отечественной рекламы: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 руб. 70</a:t>
                      </a: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коп.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Для иностранной рекламы: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 руб. 40 коп.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400" name="Прямоугольник 2"/>
          <p:cNvSpPr>
            <a:spLocks noChangeArrowheads="1"/>
          </p:cNvSpPr>
          <p:nvPr/>
        </p:nvSpPr>
        <p:spPr bwMode="auto">
          <a:xfrm>
            <a:off x="107504" y="71414"/>
            <a:ext cx="62646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algn="ctr" eaLnBrk="1" fontAlgn="ctr" hangingPunct="1">
              <a:buNone/>
              <a:defRPr/>
            </a:pPr>
            <a:r>
              <a:rPr lang="ru-RU" sz="16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НАПРАВЛЕНИЕ:</a:t>
            </a:r>
            <a:br>
              <a:rPr lang="ru-RU" sz="16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МИНСК - НАЦИОНАЛЬНЫЙ АЭРОПОРТ «МИНСК» 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000628" y="1714488"/>
            <a:ext cx="142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2" name="Picture 2" descr="C:\Users\USER\Saved Games\Desktop\Снимок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4622" y="4509120"/>
            <a:ext cx="3643338" cy="2171966"/>
          </a:xfrm>
          <a:prstGeom prst="rect">
            <a:avLst/>
          </a:prstGeom>
          <a:noFill/>
        </p:spPr>
      </p:pic>
      <p:sp>
        <p:nvSpPr>
          <p:cNvPr id="24" name="Овал 23"/>
          <p:cNvSpPr/>
          <p:nvPr/>
        </p:nvSpPr>
        <p:spPr>
          <a:xfrm>
            <a:off x="6660232" y="5789620"/>
            <a:ext cx="180020" cy="13577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M:\ORR\СИНКЕВИЧ\ФОТО В АЭРОПОРТ\горизонтальные\№ 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844950"/>
            <a:ext cx="6120680" cy="35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Трасса М2\Коммерческое предложение\Фоны для презентации\Скидка 5%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80642" y="3816525"/>
            <a:ext cx="1973095" cy="19730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828237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9232621"/>
              </p:ext>
            </p:extLst>
          </p:nvPr>
        </p:nvGraphicFramePr>
        <p:xfrm>
          <a:off x="107504" y="745175"/>
          <a:ext cx="2494128" cy="6048672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4941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АДРЕС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18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ЩРК № 25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(29</a:t>
                      </a:r>
                      <a:r>
                        <a:rPr lang="en-US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+</a:t>
                      </a: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775</a:t>
                      </a:r>
                      <a:r>
                        <a:rPr lang="ru-RU" sz="1400" b="1" i="0" u="none" strike="noStrike" kern="1200" baseline="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км</a:t>
                      </a:r>
                      <a:r>
                        <a:rPr lang="en-US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</a:t>
                      </a:r>
                      <a:endParaRPr lang="ru-RU" sz="1400" b="1" i="0" u="none" strike="noStrike" kern="12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8" marR="9528" marT="9523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07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ЗАНЯТОСТЬ 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036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СВОБОДНА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807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РАЗМЕР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807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3х12м 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773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СТОИМОСТЬ РАЗМЕЩЕНИЯ В ДЕНЬ (С</a:t>
                      </a:r>
                      <a:r>
                        <a:rPr lang="ru-RU" sz="1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НДС</a:t>
                      </a: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30178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Для отечественной рекламы: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 руб. 70</a:t>
                      </a: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коп.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Для иностранной рекламы: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 руб. 40 коп.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400" name="Прямоугольник 2"/>
          <p:cNvSpPr>
            <a:spLocks noChangeArrowheads="1"/>
          </p:cNvSpPr>
          <p:nvPr/>
        </p:nvSpPr>
        <p:spPr bwMode="auto">
          <a:xfrm>
            <a:off x="107504" y="71414"/>
            <a:ext cx="62646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algn="ctr" eaLnBrk="1" fontAlgn="ctr" hangingPunct="1">
              <a:buNone/>
              <a:defRPr/>
            </a:pPr>
            <a:r>
              <a:rPr lang="ru-RU" sz="16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НАПРАВЛЕНИЕ:</a:t>
            </a:r>
            <a:br>
              <a:rPr lang="ru-RU" sz="16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МИНСК - НАЦИОНАЛЬНЫЙ АЭРОПОРТ «МИНСК» 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000628" y="1714488"/>
            <a:ext cx="142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2" name="Picture 2" descr="C:\Users\USER\Saved Games\Desktop\Снимок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0143" y="4559342"/>
            <a:ext cx="3643338" cy="2171966"/>
          </a:xfrm>
          <a:prstGeom prst="rect">
            <a:avLst/>
          </a:prstGeom>
          <a:noFill/>
        </p:spPr>
      </p:pic>
      <p:sp>
        <p:nvSpPr>
          <p:cNvPr id="24" name="Овал 23"/>
          <p:cNvSpPr/>
          <p:nvPr/>
        </p:nvSpPr>
        <p:spPr>
          <a:xfrm>
            <a:off x="6911782" y="5925398"/>
            <a:ext cx="180020" cy="13577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90C16D4-F8EC-454A-BA72-2C8E82238C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970" y="772942"/>
            <a:ext cx="6264696" cy="3757541"/>
          </a:xfrm>
          <a:prstGeom prst="rect">
            <a:avLst/>
          </a:prstGeom>
        </p:spPr>
      </p:pic>
      <p:pic>
        <p:nvPicPr>
          <p:cNvPr id="8" name="Picture 3" descr="D:\Трасса М2\Коммерческое предложение\Фоны для презентации\Скидка 5%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47864" y="3952303"/>
            <a:ext cx="1973095" cy="19730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011904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1004028"/>
              </p:ext>
            </p:extLst>
          </p:nvPr>
        </p:nvGraphicFramePr>
        <p:xfrm>
          <a:off x="89027" y="714356"/>
          <a:ext cx="2500298" cy="71201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50029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94364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АДРЕС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4371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ЩРК № 26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(30</a:t>
                      </a:r>
                      <a:r>
                        <a:rPr lang="en-US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+</a:t>
                      </a: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</a:t>
                      </a:r>
                      <a:r>
                        <a:rPr lang="en-US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00 </a:t>
                      </a: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км</a:t>
                      </a:r>
                      <a:r>
                        <a:rPr lang="en-US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</a:t>
                      </a:r>
                      <a:endParaRPr lang="ru-RU" sz="1400" b="1" i="0" u="none" strike="noStrike" kern="12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8" marR="9528" marT="9523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4370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ЗАНЯТОСТЬ 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Б1,Б2,  Б3 – </a:t>
                      </a:r>
                      <a:r>
                        <a:rPr lang="ru-RU" sz="1400" b="0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СВОБОДНЫ                  НА ЛЕВЫЕ ПОЛЯ               </a:t>
                      </a:r>
                      <a:r>
                        <a:rPr lang="ru-RU" sz="1400" b="1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СКИДКА 10%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РАЗМЕР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413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3х10м – 1 поле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3х20,7м – 2 поля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2588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СТОИМОСТЬ РАЗМЕЩЕНИЯ В ДЕНЬ (С</a:t>
                      </a:r>
                      <a:r>
                        <a:rPr lang="ru-RU" sz="1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НДС</a:t>
                      </a: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8840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Для отечественной рекламы: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поле – 28</a:t>
                      </a:r>
                      <a:r>
                        <a:rPr lang="ru-RU" sz="1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руб. 10</a:t>
                      </a: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коп.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поля – 56</a:t>
                      </a:r>
                      <a:r>
                        <a:rPr lang="ru-RU" sz="1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руб. 20 коп.</a:t>
                      </a:r>
                      <a:endParaRPr lang="ru-RU" sz="14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Для иностранной рекламы: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поле – 35 руб. 80 коп.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поля – 71 руб. 80 коп.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400" name="Прямоугольник 2"/>
          <p:cNvSpPr>
            <a:spLocks noChangeArrowheads="1"/>
          </p:cNvSpPr>
          <p:nvPr/>
        </p:nvSpPr>
        <p:spPr bwMode="auto">
          <a:xfrm>
            <a:off x="0" y="71414"/>
            <a:ext cx="62646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algn="ctr" eaLnBrk="1" fontAlgn="ctr" hangingPunct="1">
              <a:buNone/>
              <a:defRPr/>
            </a:pPr>
            <a:r>
              <a:rPr lang="ru-RU" sz="16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НАПРАВЛЕНИЕ:</a:t>
            </a:r>
            <a:br>
              <a:rPr lang="ru-RU" sz="16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МИНСК - НАЦИОНАЛЬНЫЙ АЭРОПОРТ «МИНСК» 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000628" y="1714488"/>
            <a:ext cx="142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" name="Picture 2" descr="C:\Users\USER\Saved Games\Desktop\Снимок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89672" y="4596462"/>
            <a:ext cx="3714776" cy="2214554"/>
          </a:xfrm>
          <a:prstGeom prst="rect">
            <a:avLst/>
          </a:prstGeom>
          <a:noFill/>
        </p:spPr>
      </p:pic>
      <p:sp>
        <p:nvSpPr>
          <p:cNvPr id="24" name="Овал 23"/>
          <p:cNvSpPr/>
          <p:nvPr/>
        </p:nvSpPr>
        <p:spPr>
          <a:xfrm>
            <a:off x="6657050" y="6165304"/>
            <a:ext cx="180020" cy="13577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2" descr="X:\ORR\СИНКЕВИЧ\Трасса М2\Коммерческое предложение\Фото М2\фото в аэропорт\№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954355"/>
            <a:ext cx="5688632" cy="362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трелка вправо 16"/>
          <p:cNvSpPr/>
          <p:nvPr/>
        </p:nvSpPr>
        <p:spPr>
          <a:xfrm rot="5400000">
            <a:off x="4072391" y="1831792"/>
            <a:ext cx="570590" cy="50405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ru-RU" sz="1400" dirty="0">
              <a:solidFill>
                <a:schemeClr val="tx1"/>
              </a:solidFill>
            </a:endParaRPr>
          </a:p>
          <a:p>
            <a:pPr algn="ctr"/>
            <a:endParaRPr lang="ru-RU" sz="1400" dirty="0">
              <a:solidFill>
                <a:schemeClr val="tx1"/>
              </a:solidFill>
            </a:endParaRPr>
          </a:p>
          <a:p>
            <a:pPr algn="ctr"/>
            <a:r>
              <a:rPr lang="ru-RU" sz="1400" dirty="0">
                <a:solidFill>
                  <a:schemeClr val="tx1"/>
                </a:solidFill>
              </a:rPr>
              <a:t>Б 1</a:t>
            </a:r>
          </a:p>
          <a:p>
            <a:pPr algn="ctr"/>
            <a:endParaRPr lang="ru-RU" dirty="0"/>
          </a:p>
        </p:txBody>
      </p:sp>
      <p:sp>
        <p:nvSpPr>
          <p:cNvPr id="21" name="Стрелка вправо 20"/>
          <p:cNvSpPr/>
          <p:nvPr/>
        </p:nvSpPr>
        <p:spPr>
          <a:xfrm rot="5400000">
            <a:off x="5436728" y="1807402"/>
            <a:ext cx="570590" cy="50405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ru-RU" sz="1400" dirty="0">
              <a:solidFill>
                <a:schemeClr val="tx1"/>
              </a:solidFill>
            </a:endParaRPr>
          </a:p>
          <a:p>
            <a:pPr algn="ctr"/>
            <a:endParaRPr lang="ru-RU" sz="1400" dirty="0">
              <a:solidFill>
                <a:schemeClr val="tx1"/>
              </a:solidFill>
            </a:endParaRPr>
          </a:p>
          <a:p>
            <a:pPr algn="ctr"/>
            <a:r>
              <a:rPr lang="ru-RU" sz="1400" dirty="0">
                <a:solidFill>
                  <a:schemeClr val="tx1"/>
                </a:solidFill>
              </a:rPr>
              <a:t>Б 3</a:t>
            </a:r>
          </a:p>
          <a:p>
            <a:pPr algn="ctr"/>
            <a:endParaRPr lang="ru-RU" dirty="0"/>
          </a:p>
        </p:txBody>
      </p:sp>
      <p:sp>
        <p:nvSpPr>
          <p:cNvPr id="12" name="Стрелка вправо 20">
            <a:extLst>
              <a:ext uri="{FF2B5EF4-FFF2-40B4-BE49-F238E27FC236}">
                <a16:creationId xmlns="" xmlns:a16="http://schemas.microsoft.com/office/drawing/2014/main" id="{2933DF31-BECE-4DAE-9A38-26D0365D9C6E}"/>
              </a:ext>
            </a:extLst>
          </p:cNvPr>
          <p:cNvSpPr/>
          <p:nvPr/>
        </p:nvSpPr>
        <p:spPr>
          <a:xfrm rot="5400000">
            <a:off x="4678617" y="1862370"/>
            <a:ext cx="570590" cy="50405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ru-RU" sz="1400" dirty="0">
              <a:solidFill>
                <a:schemeClr val="tx1"/>
              </a:solidFill>
            </a:endParaRPr>
          </a:p>
          <a:p>
            <a:pPr algn="ctr"/>
            <a:endParaRPr lang="ru-RU" sz="1400" dirty="0">
              <a:solidFill>
                <a:schemeClr val="tx1"/>
              </a:solidFill>
            </a:endParaRPr>
          </a:p>
          <a:p>
            <a:pPr algn="ctr"/>
            <a:r>
              <a:rPr lang="ru-RU" sz="1400" dirty="0">
                <a:solidFill>
                  <a:schemeClr val="tx1"/>
                </a:solidFill>
              </a:rPr>
              <a:t>Б 2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11015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2887306"/>
              </p:ext>
            </p:extLst>
          </p:nvPr>
        </p:nvGraphicFramePr>
        <p:xfrm>
          <a:off x="71438" y="885909"/>
          <a:ext cx="2500298" cy="597562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50029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96289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АДРЕС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2409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ЩРК № 28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(31</a:t>
                      </a:r>
                      <a:r>
                        <a:rPr lang="en-US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+</a:t>
                      </a: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</a:t>
                      </a:r>
                      <a:r>
                        <a:rPr lang="en-US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00</a:t>
                      </a: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км</a:t>
                      </a:r>
                    </a:p>
                  </a:txBody>
                  <a:tcPr marL="9528" marR="9528" marT="9523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9628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ЗАНЯТОСТЬ 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628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СВОБОДНА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9628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РАЗМЕР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9628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3х12м 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1112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СТОИМОСТЬ РАЗМЕЩЕНИЯ В ДЕНЬ (С</a:t>
                      </a:r>
                      <a:r>
                        <a:rPr lang="ru-RU" sz="1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НДС</a:t>
                      </a: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28400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Для отечественной рекламы: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 руб. 70</a:t>
                      </a: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коп.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Для иностранной рекламы: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 руб. 40 коп.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400" name="Прямоугольник 2"/>
          <p:cNvSpPr>
            <a:spLocks noChangeArrowheads="1"/>
          </p:cNvSpPr>
          <p:nvPr/>
        </p:nvSpPr>
        <p:spPr bwMode="auto">
          <a:xfrm>
            <a:off x="107504" y="71414"/>
            <a:ext cx="62646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algn="ctr" eaLnBrk="1" fontAlgn="ctr" hangingPunct="1">
              <a:buNone/>
              <a:defRPr/>
            </a:pPr>
            <a:r>
              <a:rPr lang="ru-RU" sz="16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НАПРАВЛЕНИЕ:</a:t>
            </a:r>
            <a:br>
              <a:rPr lang="ru-RU" sz="16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МИНСК - НАЦИОНАЛЬНЫЙ АЭРОПОРТ «МИНСК» 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000628" y="1714488"/>
            <a:ext cx="142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5" name="Picture 2" descr="D:\Анастасия\Данные для работы\Карты\Новые карты\M2.jpg">
            <a:extLst>
              <a:ext uri="{FF2B5EF4-FFF2-40B4-BE49-F238E27FC236}">
                <a16:creationId xmlns="" xmlns:a16="http://schemas.microsoft.com/office/drawing/2014/main" id="{5B29B422-DA66-4871-88AE-15482970A4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66" t="26109" r="15844" b="41035"/>
          <a:stretch/>
        </p:blipFill>
        <p:spPr bwMode="auto">
          <a:xfrm>
            <a:off x="5327725" y="4769132"/>
            <a:ext cx="3513002" cy="2021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5644012C-B979-4C96-8A19-2213D943D28F}"/>
              </a:ext>
            </a:extLst>
          </p:cNvPr>
          <p:cNvSpPr/>
          <p:nvPr/>
        </p:nvSpPr>
        <p:spPr>
          <a:xfrm>
            <a:off x="6732240" y="5779845"/>
            <a:ext cx="180020" cy="13577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7B6A6578-0E68-4763-B57E-E59D3A97FC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374" y="885908"/>
            <a:ext cx="6148098" cy="3767228"/>
          </a:xfrm>
        </p:spPr>
      </p:pic>
      <p:pic>
        <p:nvPicPr>
          <p:cNvPr id="10" name="Picture 3" descr="D:\Трасса М2\Коммерческое предложение\Фоны для презентации\Скидка 5%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47864" y="3952303"/>
            <a:ext cx="1973095" cy="19730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42429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9916437"/>
              </p:ext>
            </p:extLst>
          </p:nvPr>
        </p:nvGraphicFramePr>
        <p:xfrm>
          <a:off x="71438" y="885908"/>
          <a:ext cx="2500298" cy="38994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50029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80765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АДРЕС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18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ЩРК № 30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(32</a:t>
                      </a:r>
                      <a:r>
                        <a:rPr lang="en-US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+</a:t>
                      </a: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</a:t>
                      </a:r>
                      <a:r>
                        <a:rPr lang="en-US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00</a:t>
                      </a:r>
                      <a:r>
                        <a:rPr lang="ru-RU" sz="1400" b="1" i="0" u="none" strike="noStrike" kern="1200" baseline="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км</a:t>
                      </a:r>
                      <a:r>
                        <a:rPr lang="en-US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</a:t>
                      </a:r>
                      <a:endParaRPr lang="ru-RU" sz="1400" b="1" i="0" u="none" strike="noStrike" kern="12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8" marR="9528" marT="9523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07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ЗАНЯТОСТЬ 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036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СВОБОДНА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807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РАЗМЕР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807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3х12м 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773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СТОИМОСТЬ РАЗМЕЩЕНИЯ В ДЕНЬ (С</a:t>
                      </a:r>
                      <a:r>
                        <a:rPr lang="ru-RU" sz="1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НДС</a:t>
                      </a: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2078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Для отечественной рекламы: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 руб. 70</a:t>
                      </a: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коп.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Для иностранной рекламы: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 руб. 40 коп.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400" name="Прямоугольник 2"/>
          <p:cNvSpPr>
            <a:spLocks noChangeArrowheads="1"/>
          </p:cNvSpPr>
          <p:nvPr/>
        </p:nvSpPr>
        <p:spPr bwMode="auto">
          <a:xfrm>
            <a:off x="107504" y="71414"/>
            <a:ext cx="62646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algn="ctr" eaLnBrk="1" fontAlgn="ctr" hangingPunct="1">
              <a:buNone/>
              <a:defRPr/>
            </a:pPr>
            <a:r>
              <a:rPr lang="ru-RU" sz="16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НАПРАВЛЕНИЕ:</a:t>
            </a:r>
            <a:br>
              <a:rPr lang="ru-RU" sz="16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МИНСК - НАЦИОНАЛЬНЫЙ АЭРОПОРТ «МИНСК» 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000628" y="1714488"/>
            <a:ext cx="142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2" name="Picture 4" descr="C:\Users\USER\Saved Games\Desktop\презентация\M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24021" y="4581128"/>
            <a:ext cx="3323689" cy="2079595"/>
          </a:xfrm>
          <a:prstGeom prst="rect">
            <a:avLst/>
          </a:prstGeom>
          <a:noFill/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4BD6795C-470D-41E0-8773-6B7C2B3712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714" y="858239"/>
            <a:ext cx="6108762" cy="3434857"/>
          </a:xfrm>
          <a:prstGeom prst="rect">
            <a:avLst/>
          </a:prstGeom>
        </p:spPr>
      </p:pic>
      <p:sp>
        <p:nvSpPr>
          <p:cNvPr id="24" name="Овал 23"/>
          <p:cNvSpPr/>
          <p:nvPr/>
        </p:nvSpPr>
        <p:spPr>
          <a:xfrm>
            <a:off x="6804248" y="4791538"/>
            <a:ext cx="180020" cy="13577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3" descr="D:\Трасса М2\Коммерческое предложение\Фоны для презентации\Скидка 5%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47864" y="3952303"/>
            <a:ext cx="1973095" cy="19730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860155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078866"/>
              </p:ext>
            </p:extLst>
          </p:nvPr>
        </p:nvGraphicFramePr>
        <p:xfrm>
          <a:off x="101334" y="745175"/>
          <a:ext cx="2500298" cy="6128143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50029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19701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АДРЕС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2293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ЩРК № 32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(33</a:t>
                      </a:r>
                      <a:r>
                        <a:rPr lang="en-US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+</a:t>
                      </a: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35</a:t>
                      </a:r>
                      <a:r>
                        <a:rPr lang="en-US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</a:t>
                      </a:r>
                      <a:r>
                        <a:rPr lang="ru-RU" sz="1400" b="1" i="0" u="none" strike="noStrike" kern="1200" baseline="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км</a:t>
                      </a:r>
                      <a:r>
                        <a:rPr lang="en-US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</a:t>
                      </a:r>
                      <a:endParaRPr lang="ru-RU" sz="1400" b="1" i="0" u="none" strike="noStrike" kern="12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8" marR="9528" marT="9523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9548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ЗАНЯТОСТЬ 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250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СВОБОДНА ВСЯ АРКА</a:t>
                      </a:r>
                      <a:endParaRPr lang="ru-RU" sz="1600" b="0" baseline="0" dirty="0">
                        <a:solidFill>
                          <a:srgbClr val="FFFF00"/>
                        </a:solidFill>
                        <a:highlight>
                          <a:srgbClr val="FF0000"/>
                        </a:highligh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9548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РАЗМЕР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091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3х10м – 1 поле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3х20,7м – 2 поля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3х42,8м – 4 поля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091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СТОИМОСТЬ РАЗМЕЩЕНИЯ В ДЕНЬ (С</a:t>
                      </a:r>
                      <a:r>
                        <a:rPr lang="ru-RU" sz="1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НДС</a:t>
                      </a: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9643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Для отечественной рекламы: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поле – 28</a:t>
                      </a:r>
                      <a:r>
                        <a:rPr lang="ru-RU" sz="1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руб. 10</a:t>
                      </a: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коп.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поля – 56</a:t>
                      </a:r>
                      <a:r>
                        <a:rPr lang="ru-RU" sz="1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руб. 20 коп.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Для иностранной рекламы: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поле – 35 руб. 80 коп.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поля – 71 руб. 80 коп.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400" name="Прямоугольник 2"/>
          <p:cNvSpPr>
            <a:spLocks noChangeArrowheads="1"/>
          </p:cNvSpPr>
          <p:nvPr/>
        </p:nvSpPr>
        <p:spPr bwMode="auto">
          <a:xfrm>
            <a:off x="107504" y="71414"/>
            <a:ext cx="62646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algn="ctr" eaLnBrk="1" fontAlgn="ctr" hangingPunct="1">
              <a:buNone/>
              <a:defRPr/>
            </a:pPr>
            <a:r>
              <a:rPr lang="ru-RU" sz="16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НАПРАВЛЕНИЕ:</a:t>
            </a:r>
            <a:br>
              <a:rPr lang="ru-RU" sz="16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МИНСК - НАЦИОНАЛЬНЫЙ АЭРОПОРТ «МИНСК» 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000628" y="1714488"/>
            <a:ext cx="142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4" name="Picture 2" descr="D:\Анастасия\Данные для работы\Карты\Новые карты\M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66" t="26109" r="15844" b="41035"/>
          <a:stretch/>
        </p:blipFill>
        <p:spPr bwMode="auto">
          <a:xfrm>
            <a:off x="2643174" y="4509120"/>
            <a:ext cx="3972828" cy="228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Овал 23"/>
          <p:cNvSpPr/>
          <p:nvPr/>
        </p:nvSpPr>
        <p:spPr>
          <a:xfrm>
            <a:off x="4820608" y="6202451"/>
            <a:ext cx="180020" cy="13577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6F19C29-D5F1-4064-9FDC-88994C5C88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317" y="745175"/>
            <a:ext cx="6311699" cy="360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0492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1478391"/>
              </p:ext>
            </p:extLst>
          </p:nvPr>
        </p:nvGraphicFramePr>
        <p:xfrm>
          <a:off x="71438" y="885908"/>
          <a:ext cx="2500298" cy="38994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50029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80765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АДРЕС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18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ЩРК № 33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(33</a:t>
                      </a:r>
                      <a:r>
                        <a:rPr lang="en-US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+</a:t>
                      </a: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725</a:t>
                      </a:r>
                      <a:r>
                        <a:rPr lang="ru-RU" sz="1400" b="1" i="0" u="none" strike="noStrike" kern="1200" baseline="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км</a:t>
                      </a:r>
                      <a:r>
                        <a:rPr lang="en-US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</a:t>
                      </a:r>
                      <a:endParaRPr lang="ru-RU" sz="1400" b="1" i="0" u="none" strike="noStrike" kern="12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8" marR="9528" marT="9523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07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ЗАНЯТОСТЬ 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036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Свободна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807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РАЗМЕР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807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3х12м 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773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СТОИМОСТЬ РАЗМЕЩЕНИЯ В ДЕНЬ (С</a:t>
                      </a:r>
                      <a:r>
                        <a:rPr lang="ru-RU" sz="1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НДС</a:t>
                      </a: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2078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Для отечественной рекламы: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 руб. 70</a:t>
                      </a: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коп.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Для иностранной рекламы: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 руб. 40 коп.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400" name="Прямоугольник 2"/>
          <p:cNvSpPr>
            <a:spLocks noChangeArrowheads="1"/>
          </p:cNvSpPr>
          <p:nvPr/>
        </p:nvSpPr>
        <p:spPr bwMode="auto">
          <a:xfrm>
            <a:off x="107504" y="71414"/>
            <a:ext cx="62646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algn="ctr" eaLnBrk="1" fontAlgn="ctr" hangingPunct="1">
              <a:buNone/>
              <a:defRPr/>
            </a:pPr>
            <a:r>
              <a:rPr lang="ru-RU" sz="16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НАПРАВЛЕНИЕ:</a:t>
            </a:r>
            <a:br>
              <a:rPr lang="ru-RU" sz="16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МИНСК - НАЦИОНАЛЬНЫЙ АЭРОПОРТ «МИНСК» 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000628" y="1714488"/>
            <a:ext cx="142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2" name="Picture 4" descr="C:\Users\USER\Saved Games\Desktop\презентация\M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75403" y="4554624"/>
            <a:ext cx="3323689" cy="2079595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12BB11D-BDF3-4D86-9BC2-ECBDC4B537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395" y="837534"/>
            <a:ext cx="6264697" cy="3535745"/>
          </a:xfrm>
          <a:prstGeom prst="rect">
            <a:avLst/>
          </a:prstGeom>
        </p:spPr>
      </p:pic>
      <p:pic>
        <p:nvPicPr>
          <p:cNvPr id="8" name="Picture 3" descr="D:\Трасса М2\Коммерческое предложение\Фоны для презентации\Скидка 5%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64713" y="3653143"/>
            <a:ext cx="1973095" cy="1973095"/>
          </a:xfrm>
          <a:prstGeom prst="rect">
            <a:avLst/>
          </a:prstGeom>
          <a:noFill/>
        </p:spPr>
      </p:pic>
      <p:sp>
        <p:nvSpPr>
          <p:cNvPr id="24" name="Овал 23"/>
          <p:cNvSpPr/>
          <p:nvPr/>
        </p:nvSpPr>
        <p:spPr>
          <a:xfrm>
            <a:off x="7247237" y="5233431"/>
            <a:ext cx="180020" cy="13577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935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692696"/>
            <a:ext cx="8424936" cy="566308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buFont typeface="Arial" pitchFamily="34" charset="0"/>
              <a:buNone/>
              <a:defRPr/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Прейскурант услуг (с НДС)  </a:t>
            </a:r>
            <a:endParaRPr lang="ru-RU" sz="1600" b="1" dirty="0">
              <a:ln w="50800"/>
              <a:solidFill>
                <a:schemeClr val="bg1">
                  <a:shade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1600" b="1" dirty="0">
              <a:ln w="50800"/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v"/>
              <a:defRPr/>
            </a:pPr>
            <a:r>
              <a:rPr lang="ru-RU" sz="1600" b="1" u="sng" dirty="0">
                <a:ln w="50800"/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Печать плаката:  </a:t>
            </a:r>
          </a:p>
          <a:p>
            <a:pPr algn="ctr">
              <a:defRPr/>
            </a:pPr>
            <a:r>
              <a:rPr lang="ru-RU" sz="1600" b="1" dirty="0">
                <a:ln w="5080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3х10м – </a:t>
            </a:r>
            <a:r>
              <a:rPr lang="ru-RU" sz="1600" b="1" dirty="0" smtClean="0">
                <a:ln w="5080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585 </a:t>
            </a:r>
            <a:r>
              <a:rPr lang="ru-RU" sz="1600" b="1" dirty="0">
                <a:ln w="5080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рублей 00 копеек </a:t>
            </a:r>
            <a:br>
              <a:rPr lang="ru-RU" sz="1600" b="1" dirty="0">
                <a:ln w="5080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n w="5080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3х12м – </a:t>
            </a:r>
            <a:r>
              <a:rPr lang="ru-RU" sz="1600" b="1" dirty="0" smtClean="0">
                <a:ln w="5080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702 рубля </a:t>
            </a:r>
            <a:r>
              <a:rPr lang="ru-RU" sz="1600" b="1" dirty="0">
                <a:ln w="5080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1600" b="1" dirty="0" smtClean="0">
                <a:ln w="5080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 </a:t>
            </a:r>
            <a:r>
              <a:rPr lang="ru-RU" sz="1600" b="1" dirty="0">
                <a:ln w="5080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копеек</a:t>
            </a:r>
          </a:p>
          <a:p>
            <a:pPr algn="ctr">
              <a:defRPr/>
            </a:pPr>
            <a:r>
              <a:rPr lang="ru-RU" sz="1600" b="1" dirty="0">
                <a:ln w="5080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3х20,7м – 1 </a:t>
            </a:r>
            <a:r>
              <a:rPr lang="ru-RU" sz="1600" b="1" dirty="0" smtClean="0">
                <a:ln w="5080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210</a:t>
            </a:r>
            <a:r>
              <a:rPr lang="ru-RU" sz="1600" b="1" dirty="0" smtClean="0">
                <a:ln w="5080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рублей 95 копеек </a:t>
            </a:r>
            <a:r>
              <a:rPr lang="ru-RU" sz="1600" b="1" dirty="0">
                <a:ln w="5080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(2 поля арки) </a:t>
            </a:r>
          </a:p>
          <a:p>
            <a:pPr algn="ctr">
              <a:defRPr/>
            </a:pPr>
            <a:r>
              <a:rPr lang="ru-RU" sz="1600" b="1" dirty="0">
                <a:ln w="5080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</a:p>
          <a:p>
            <a:pPr algn="ctr">
              <a:defRPr/>
            </a:pPr>
            <a:endParaRPr lang="ru-RU" sz="1600" b="1" dirty="0">
              <a:ln w="11430"/>
              <a:solidFill>
                <a:srgbClr val="FF333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711200" algn="l"/>
              </a:tabLst>
              <a:defRPr/>
            </a:pPr>
            <a:r>
              <a:rPr lang="ru-RU" sz="1600" b="1" dirty="0">
                <a:ln w="50800"/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</a:t>
            </a:r>
            <a:r>
              <a:rPr lang="ru-RU" sz="1450" b="1" u="sng" dirty="0">
                <a:ln w="50800"/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Монтаж плаката:</a:t>
            </a:r>
            <a:r>
              <a:rPr lang="ru-RU" sz="1450" b="1" dirty="0">
                <a:ln w="50800"/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</a:t>
            </a:r>
            <a:r>
              <a:rPr lang="ru-RU" sz="1450" b="1" u="sng" dirty="0">
                <a:ln w="50800"/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Демонтаж плаката:</a:t>
            </a:r>
          </a:p>
          <a:p>
            <a:pPr>
              <a:tabLst>
                <a:tab pos="711200" algn="l"/>
              </a:tabLst>
              <a:defRPr/>
            </a:pPr>
            <a:r>
              <a:rPr lang="ru-RU" sz="1450" b="1" dirty="0">
                <a:ln w="5080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3х10м – 441 рубль 0 копеек                                  3х10м – 267 рублей 12 копеек</a:t>
            </a:r>
            <a:br>
              <a:rPr lang="ru-RU" sz="1450" b="1" dirty="0">
                <a:ln w="5080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50" b="1" dirty="0">
                <a:ln w="5080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3х12м – 529 рублей 20 копеек                                  3х12м – 320 рублей 54 копейки</a:t>
            </a:r>
          </a:p>
          <a:p>
            <a:pPr>
              <a:tabLst>
                <a:tab pos="711200" algn="l"/>
              </a:tabLst>
              <a:defRPr/>
            </a:pPr>
            <a:r>
              <a:rPr lang="ru-RU" sz="1450" b="1" dirty="0">
                <a:ln w="5080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3х20,7м – 912 рублей 87 копеек (2 поля арки)       3х20,7 – 552 рубля 94 копейки (2 поля арки)</a:t>
            </a:r>
          </a:p>
          <a:p>
            <a:pPr algn="ctr">
              <a:tabLst>
                <a:tab pos="711200" algn="l"/>
              </a:tabLst>
              <a:defRPr/>
            </a:pPr>
            <a:endParaRPr lang="ru-RU" sz="1600" b="1" dirty="0">
              <a:ln w="50800"/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711200" algn="l"/>
              </a:tabLst>
              <a:defRPr/>
            </a:pPr>
            <a:endParaRPr lang="ru-RU" sz="1600" b="1" dirty="0">
              <a:ln w="50800"/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711200" algn="l"/>
              </a:tabLst>
              <a:defRPr/>
            </a:pPr>
            <a:r>
              <a:rPr lang="ru-RU" sz="1600" b="1" u="sng" dirty="0">
                <a:ln w="5080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ВНИМАНИЕ!</a:t>
            </a:r>
          </a:p>
          <a:p>
            <a:pPr algn="ctr">
              <a:tabLst>
                <a:tab pos="711200" algn="l"/>
              </a:tabLst>
              <a:defRPr/>
            </a:pPr>
            <a:endParaRPr lang="ru-RU" sz="1600" b="1" dirty="0">
              <a:ln w="50800"/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711200" algn="l"/>
              </a:tabLst>
              <a:defRPr/>
            </a:pPr>
            <a:r>
              <a:rPr lang="ru-RU" sz="2000" b="1" dirty="0">
                <a:ln w="50800"/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При заключении договора на размещение сроком не менее 2 мес. – </a:t>
            </a:r>
            <a:r>
              <a:rPr lang="ru-RU" sz="2800" b="1" dirty="0">
                <a:ln w="50800"/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скидка</a:t>
            </a:r>
            <a:r>
              <a:rPr lang="ru-RU" sz="2000" b="1" dirty="0">
                <a:ln w="50800"/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на печать плаката </a:t>
            </a:r>
            <a:r>
              <a:rPr lang="ru-RU" sz="2400" b="1" dirty="0">
                <a:ln w="50800"/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10%</a:t>
            </a:r>
          </a:p>
          <a:p>
            <a:pPr algn="ctr">
              <a:tabLst>
                <a:tab pos="711200" algn="l"/>
              </a:tabLst>
              <a:defRPr/>
            </a:pPr>
            <a:endParaRPr lang="ru-RU" sz="2400" b="1" dirty="0">
              <a:ln w="50800"/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600" b="1" dirty="0">
                <a:ln w="5080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7486562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653598"/>
              </p:ext>
            </p:extLst>
          </p:nvPr>
        </p:nvGraphicFramePr>
        <p:xfrm>
          <a:off x="71438" y="885908"/>
          <a:ext cx="2500298" cy="38994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50029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80765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АДРЕС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18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ЩРК № 34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(34</a:t>
                      </a:r>
                      <a:r>
                        <a:rPr lang="en-US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+</a:t>
                      </a: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255</a:t>
                      </a:r>
                      <a:r>
                        <a:rPr lang="ru-RU" sz="1400" b="1" i="0" u="none" strike="noStrike" kern="1200" baseline="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км</a:t>
                      </a:r>
                      <a:r>
                        <a:rPr lang="en-US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</a:t>
                      </a:r>
                      <a:endParaRPr lang="ru-RU" sz="1400" b="1" i="0" u="none" strike="noStrike" kern="12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8" marR="9528" marT="9523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07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ЗАНЯТОСТЬ 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036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Свободна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807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РАЗМЕР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807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3х12м 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773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СТОИМОСТЬ РАЗМЕЩЕНИЯ В ДЕНЬ (С</a:t>
                      </a:r>
                      <a:r>
                        <a:rPr lang="ru-RU" sz="1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НДС</a:t>
                      </a: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2078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Для отечественной рекламы: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 руб. 70</a:t>
                      </a: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коп.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Для иностранной рекламы: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 руб. 40 коп.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400" name="Прямоугольник 2"/>
          <p:cNvSpPr>
            <a:spLocks noChangeArrowheads="1"/>
          </p:cNvSpPr>
          <p:nvPr/>
        </p:nvSpPr>
        <p:spPr bwMode="auto">
          <a:xfrm>
            <a:off x="107504" y="71414"/>
            <a:ext cx="62646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algn="ctr" eaLnBrk="1" fontAlgn="ctr" hangingPunct="1">
              <a:buNone/>
              <a:defRPr/>
            </a:pPr>
            <a:r>
              <a:rPr lang="ru-RU" sz="16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НАПРАВЛЕНИЕ:</a:t>
            </a:r>
            <a:br>
              <a:rPr lang="ru-RU" sz="16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МИНСК - НАЦИОНАЛЬНЫЙ АЭРОПОРТ «МИНСК» 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000628" y="1714488"/>
            <a:ext cx="142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2" name="Picture 4" descr="C:\Users\USER\Saved Games\Desktop\презентация\M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89635" y="4725144"/>
            <a:ext cx="3323689" cy="2079595"/>
          </a:xfrm>
          <a:prstGeom prst="rect">
            <a:avLst/>
          </a:prstGeom>
          <a:noFill/>
        </p:spPr>
      </p:pic>
      <p:sp>
        <p:nvSpPr>
          <p:cNvPr id="24" name="Овал 23"/>
          <p:cNvSpPr/>
          <p:nvPr/>
        </p:nvSpPr>
        <p:spPr>
          <a:xfrm>
            <a:off x="7380312" y="5589240"/>
            <a:ext cx="180020" cy="13577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C71037F-A644-40E7-A8CE-BE57BE993C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318" y="853967"/>
            <a:ext cx="6336704" cy="3737381"/>
          </a:xfrm>
          <a:prstGeom prst="rect">
            <a:avLst/>
          </a:prstGeom>
        </p:spPr>
      </p:pic>
      <p:pic>
        <p:nvPicPr>
          <p:cNvPr id="8" name="Picture 3" descr="D:\Трасса М2\Коммерческое предложение\Фоны для презентации\Скидка 5%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79912" y="3872016"/>
            <a:ext cx="1973095" cy="19730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874002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7395077"/>
              </p:ext>
            </p:extLst>
          </p:nvPr>
        </p:nvGraphicFramePr>
        <p:xfrm>
          <a:off x="71438" y="885908"/>
          <a:ext cx="2500298" cy="38994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50029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80765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АДРЕС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18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ЩРК № 35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(35</a:t>
                      </a:r>
                      <a:r>
                        <a:rPr lang="en-US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+</a:t>
                      </a: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</a:t>
                      </a:r>
                      <a:r>
                        <a:rPr lang="en-US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00</a:t>
                      </a:r>
                      <a:r>
                        <a:rPr lang="ru-RU" sz="1400" b="1" i="0" u="none" strike="noStrike" kern="1200" baseline="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км</a:t>
                      </a:r>
                      <a:r>
                        <a:rPr lang="en-US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</a:t>
                      </a:r>
                      <a:endParaRPr lang="ru-RU" sz="1400" b="1" i="0" u="none" strike="noStrike" kern="12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8" marR="9528" marT="9523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07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ЗАНЯТОСТЬ 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036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Свободна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807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РАЗМЕР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807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3х12м 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773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СТОИМОСТЬ РАЗМЕЩЕНИЯ В ДЕНЬ (С</a:t>
                      </a:r>
                      <a:r>
                        <a:rPr lang="ru-RU" sz="1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НДС</a:t>
                      </a: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2078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Для отечественной рекламы: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 руб. 70</a:t>
                      </a: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коп.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Для иностранной рекламы: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 руб. 40 коп.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400" name="Прямоугольник 2"/>
          <p:cNvSpPr>
            <a:spLocks noChangeArrowheads="1"/>
          </p:cNvSpPr>
          <p:nvPr/>
        </p:nvSpPr>
        <p:spPr bwMode="auto">
          <a:xfrm>
            <a:off x="107504" y="71414"/>
            <a:ext cx="62646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algn="ctr" eaLnBrk="1" fontAlgn="ctr" hangingPunct="1">
              <a:buNone/>
              <a:defRPr/>
            </a:pPr>
            <a:r>
              <a:rPr lang="ru-RU" sz="16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НАПРАВЛЕНИЕ:</a:t>
            </a:r>
            <a:br>
              <a:rPr lang="ru-RU" sz="16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МИНСК - НАЦИОНАЛЬНЫЙ АЭРОПОРТ «МИНСК» 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000628" y="1714488"/>
            <a:ext cx="142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2" name="Picture 4" descr="C:\Users\USER\Saved Games\Desktop\презентация\M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40984" y="4663853"/>
            <a:ext cx="3323689" cy="2079595"/>
          </a:xfrm>
          <a:prstGeom prst="rect">
            <a:avLst/>
          </a:prstGeom>
          <a:noFill/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41C88C15-8A12-4F25-86EE-7BDADD054F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866" y="885908"/>
            <a:ext cx="6264696" cy="3777945"/>
          </a:xfrm>
          <a:prstGeom prst="rect">
            <a:avLst/>
          </a:prstGeom>
        </p:spPr>
      </p:pic>
      <p:sp>
        <p:nvSpPr>
          <p:cNvPr id="24" name="Овал 23"/>
          <p:cNvSpPr/>
          <p:nvPr/>
        </p:nvSpPr>
        <p:spPr>
          <a:xfrm>
            <a:off x="7668344" y="6021288"/>
            <a:ext cx="180020" cy="13577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3" descr="D:\Трасса М2\Коммерческое предложение\Фоны для презентации\Скидка 5%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33582" y="3730555"/>
            <a:ext cx="1973095" cy="19730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614604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9410469"/>
              </p:ext>
            </p:extLst>
          </p:nvPr>
        </p:nvGraphicFramePr>
        <p:xfrm>
          <a:off x="71438" y="885908"/>
          <a:ext cx="2500298" cy="38994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50029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80765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АДРЕС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18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ЩРК № 36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(36</a:t>
                      </a:r>
                      <a:r>
                        <a:rPr lang="en-US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+</a:t>
                      </a: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025</a:t>
                      </a:r>
                      <a:r>
                        <a:rPr lang="ru-RU" sz="1400" b="1" i="0" u="none" strike="noStrike" kern="1200" baseline="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км</a:t>
                      </a:r>
                      <a:r>
                        <a:rPr lang="en-US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</a:t>
                      </a:r>
                      <a:endParaRPr lang="ru-RU" sz="1400" b="1" i="0" u="none" strike="noStrike" kern="12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8" marR="9528" marT="9523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07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ЗАНЯТОСТЬ 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036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Свободна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807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РАЗМЕР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807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3х12м 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773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СТОИМОСТЬ РАЗМЕЩЕНИЯ В ДЕНЬ (С</a:t>
                      </a:r>
                      <a:r>
                        <a:rPr lang="ru-RU" sz="1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НДС</a:t>
                      </a: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2078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Для отечественной рекламы: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 руб. 70</a:t>
                      </a: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коп.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Для иностранной рекламы: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 руб. 40 коп.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400" name="Прямоугольник 2"/>
          <p:cNvSpPr>
            <a:spLocks noChangeArrowheads="1"/>
          </p:cNvSpPr>
          <p:nvPr/>
        </p:nvSpPr>
        <p:spPr bwMode="auto">
          <a:xfrm>
            <a:off x="107504" y="71414"/>
            <a:ext cx="62646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algn="ctr" eaLnBrk="1" fontAlgn="ctr" hangingPunct="1">
              <a:buNone/>
              <a:defRPr/>
            </a:pPr>
            <a:r>
              <a:rPr lang="ru-RU" sz="16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НАПРАВЛЕНИЕ:</a:t>
            </a:r>
            <a:br>
              <a:rPr lang="ru-RU" sz="16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МИНСК - НАЦИОНАЛЬНЫЙ АЭРОПОРТ «МИНСК» 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000628" y="1714488"/>
            <a:ext cx="142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2" name="Picture 4" descr="C:\Users\USER\Saved Games\Desktop\презентация\M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40982" y="4757944"/>
            <a:ext cx="3323689" cy="2079595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0B02724-9FED-4F5B-B764-49BE16E813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415" y="764704"/>
            <a:ext cx="6389147" cy="3953406"/>
          </a:xfrm>
          <a:prstGeom prst="rect">
            <a:avLst/>
          </a:prstGeom>
        </p:spPr>
      </p:pic>
      <p:sp>
        <p:nvSpPr>
          <p:cNvPr id="24" name="Овал 23"/>
          <p:cNvSpPr/>
          <p:nvPr/>
        </p:nvSpPr>
        <p:spPr>
          <a:xfrm>
            <a:off x="7740352" y="6309320"/>
            <a:ext cx="180020" cy="13577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3" descr="D:\Трасса М2\Коммерческое предложение\Фоны для презентации\Скидка 5%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33582" y="3730555"/>
            <a:ext cx="1973095" cy="19730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196773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6727327"/>
              </p:ext>
            </p:extLst>
          </p:nvPr>
        </p:nvGraphicFramePr>
        <p:xfrm>
          <a:off x="71438" y="885908"/>
          <a:ext cx="2500298" cy="38994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50029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80765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АДРЕС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18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ЩРК № 38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(36</a:t>
                      </a:r>
                      <a:r>
                        <a:rPr lang="en-US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+</a:t>
                      </a: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925</a:t>
                      </a:r>
                      <a:r>
                        <a:rPr lang="ru-RU" sz="1400" b="1" i="0" u="none" strike="noStrike" kern="1200" baseline="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км</a:t>
                      </a:r>
                      <a:r>
                        <a:rPr lang="en-US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</a:t>
                      </a:r>
                      <a:endParaRPr lang="ru-RU" sz="1400" b="1" i="0" u="none" strike="noStrike" kern="12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8" marR="9528" marT="9523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07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ЗАНЯТОСТЬ 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036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Свободна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807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РАЗМЕР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807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3х12м 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773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СТОИМОСТЬ РАЗМЕЩЕНИЯ В ДЕНЬ (С</a:t>
                      </a:r>
                      <a:r>
                        <a:rPr lang="ru-RU" sz="1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НДС</a:t>
                      </a: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2078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Для отечественной рекламы: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 руб. 70</a:t>
                      </a: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коп.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Для иностранной рекламы: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 руб. 40 коп.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400" name="Прямоугольник 2"/>
          <p:cNvSpPr>
            <a:spLocks noChangeArrowheads="1"/>
          </p:cNvSpPr>
          <p:nvPr/>
        </p:nvSpPr>
        <p:spPr bwMode="auto">
          <a:xfrm>
            <a:off x="107504" y="71414"/>
            <a:ext cx="62646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algn="ctr" eaLnBrk="1" fontAlgn="ctr" hangingPunct="1">
              <a:buNone/>
              <a:defRPr/>
            </a:pPr>
            <a:r>
              <a:rPr lang="ru-RU" sz="16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НАПРАВЛЕНИЕ:</a:t>
            </a:r>
            <a:br>
              <a:rPr lang="ru-RU" sz="16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МИНСК - НАЦИОНАЛЬНЫЙ АЭРОПОРТ «МИНСК» 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000628" y="1714488"/>
            <a:ext cx="142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2" name="Picture 4" descr="C:\Users\USER\Saved Games\Desktop\презентация\M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48738" y="4706991"/>
            <a:ext cx="3323689" cy="2079595"/>
          </a:xfrm>
          <a:prstGeom prst="rect">
            <a:avLst/>
          </a:prstGeom>
          <a:noFill/>
        </p:spPr>
      </p:pic>
      <p:sp>
        <p:nvSpPr>
          <p:cNvPr id="24" name="Овал 23"/>
          <p:cNvSpPr/>
          <p:nvPr/>
        </p:nvSpPr>
        <p:spPr>
          <a:xfrm>
            <a:off x="7812360" y="6650808"/>
            <a:ext cx="180020" cy="13577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11E9BAD-2E35-4D78-B8A1-AD8DA1981D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227" y="787325"/>
            <a:ext cx="6372200" cy="3865812"/>
          </a:xfrm>
          <a:prstGeom prst="rect">
            <a:avLst/>
          </a:prstGeom>
        </p:spPr>
      </p:pic>
      <p:pic>
        <p:nvPicPr>
          <p:cNvPr id="8" name="Picture 3" descr="D:\Трасса М2\Коммерческое предложение\Фоны для презентации\Скидка 5%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33582" y="3730555"/>
            <a:ext cx="1973095" cy="19730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11729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2720266"/>
              </p:ext>
            </p:extLst>
          </p:nvPr>
        </p:nvGraphicFramePr>
        <p:xfrm>
          <a:off x="71438" y="885907"/>
          <a:ext cx="2628354" cy="559010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62835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51441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АДРЕС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0303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ЩРК № 39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(37</a:t>
                      </a:r>
                      <a:r>
                        <a:rPr lang="en-US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+</a:t>
                      </a: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500</a:t>
                      </a:r>
                      <a:r>
                        <a:rPr lang="ru-RU" sz="1400" b="1" i="0" u="none" strike="noStrike" kern="1200" baseline="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км</a:t>
                      </a:r>
                      <a:r>
                        <a:rPr lang="en-US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</a:t>
                      </a:r>
                      <a:endParaRPr lang="ru-RU" sz="1400" b="1" i="0" u="none" strike="noStrike" kern="12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8" marR="9528" marT="9523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14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ЗАНЯТОСТЬ 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14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Свободны 2 левых </a:t>
                      </a:r>
                      <a:r>
                        <a:rPr lang="ru-RU" sz="1400" b="0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поля </a:t>
                      </a:r>
                      <a:r>
                        <a:rPr lang="ru-RU" sz="1400" b="1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СКИДКА 10%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514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РАЗМЕР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514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3х42,8м 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9747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СТОИМОСТЬ РАЗМЕЩЕНИЯ В ДЕНЬ (С</a:t>
                      </a:r>
                      <a:r>
                        <a:rPr lang="ru-RU" sz="1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НДС</a:t>
                      </a: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56569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Для отечественной рекламы: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поле (3х10м) – 23 руб. 42 коп.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поля (3х20,7м) – 46 руб. 83 коп.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Для иностранной рекламы: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поле (3х10м) – 35 руб. 80 коп.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поля (3х20,7м) – 71руб 80 коп.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400" name="Прямоугольник 2"/>
          <p:cNvSpPr>
            <a:spLocks noChangeArrowheads="1"/>
          </p:cNvSpPr>
          <p:nvPr/>
        </p:nvSpPr>
        <p:spPr bwMode="auto">
          <a:xfrm>
            <a:off x="107504" y="71414"/>
            <a:ext cx="62646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algn="ctr" eaLnBrk="1" fontAlgn="ctr" hangingPunct="1">
              <a:buNone/>
              <a:defRPr/>
            </a:pPr>
            <a:r>
              <a:rPr lang="ru-RU" sz="16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НАПРАВЛЕНИЕ:</a:t>
            </a:r>
            <a:br>
              <a:rPr lang="ru-RU" sz="16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МИНСК - НАЦИОНАЛЬНЫЙ АЭРОПОРТ «МИНСК» 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000628" y="1714488"/>
            <a:ext cx="142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A442E65E-F757-46C7-845D-A3F31D0DD3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874" y="4585249"/>
            <a:ext cx="4019550" cy="2065560"/>
          </a:xfrm>
          <a:prstGeom prst="rect">
            <a:avLst/>
          </a:prstGeom>
        </p:spPr>
      </p:pic>
      <p:sp>
        <p:nvSpPr>
          <p:cNvPr id="24" name="Овал 23"/>
          <p:cNvSpPr/>
          <p:nvPr/>
        </p:nvSpPr>
        <p:spPr>
          <a:xfrm>
            <a:off x="4283968" y="4911842"/>
            <a:ext cx="180020" cy="13577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A8C43A2-DCBA-47D1-AC1F-686C2C6669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47408"/>
            <a:ext cx="6264696" cy="3822982"/>
          </a:xfrm>
          <a:prstGeom prst="rect">
            <a:avLst/>
          </a:prstGeom>
        </p:spPr>
      </p:pic>
      <p:sp>
        <p:nvSpPr>
          <p:cNvPr id="12" name="Стрелка вправо 16">
            <a:extLst>
              <a:ext uri="{FF2B5EF4-FFF2-40B4-BE49-F238E27FC236}">
                <a16:creationId xmlns="" xmlns:a16="http://schemas.microsoft.com/office/drawing/2014/main" id="{E590F06D-C0CB-4EE7-B033-3BFE107C13BD}"/>
              </a:ext>
            </a:extLst>
          </p:cNvPr>
          <p:cNvSpPr/>
          <p:nvPr/>
        </p:nvSpPr>
        <p:spPr>
          <a:xfrm rot="5400000">
            <a:off x="3640235" y="1961231"/>
            <a:ext cx="570590" cy="50405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ru-RU" sz="1400" dirty="0">
              <a:solidFill>
                <a:schemeClr val="tx1"/>
              </a:solidFill>
            </a:endParaRPr>
          </a:p>
          <a:p>
            <a:pPr algn="ctr"/>
            <a:endParaRPr lang="ru-RU" sz="1400" dirty="0">
              <a:solidFill>
                <a:schemeClr val="tx1"/>
              </a:solidFill>
            </a:endParaRPr>
          </a:p>
          <a:p>
            <a:pPr algn="ctr"/>
            <a:r>
              <a:rPr lang="ru-RU" sz="1400" dirty="0">
                <a:solidFill>
                  <a:schemeClr val="tx1"/>
                </a:solidFill>
              </a:rPr>
              <a:t>Б 1</a:t>
            </a:r>
          </a:p>
          <a:p>
            <a:pPr algn="ctr"/>
            <a:endParaRPr lang="ru-RU" dirty="0"/>
          </a:p>
        </p:txBody>
      </p:sp>
      <p:sp>
        <p:nvSpPr>
          <p:cNvPr id="14" name="Стрелка вправо 20">
            <a:extLst>
              <a:ext uri="{FF2B5EF4-FFF2-40B4-BE49-F238E27FC236}">
                <a16:creationId xmlns="" xmlns:a16="http://schemas.microsoft.com/office/drawing/2014/main" id="{F859F06F-D3D2-46B3-AD76-5F67A61C251D}"/>
              </a:ext>
            </a:extLst>
          </p:cNvPr>
          <p:cNvSpPr/>
          <p:nvPr/>
        </p:nvSpPr>
        <p:spPr>
          <a:xfrm rot="5400000">
            <a:off x="4844767" y="1937384"/>
            <a:ext cx="570590" cy="50405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ru-RU" sz="1400" dirty="0">
              <a:solidFill>
                <a:schemeClr val="tx1"/>
              </a:solidFill>
            </a:endParaRPr>
          </a:p>
          <a:p>
            <a:pPr algn="ctr"/>
            <a:endParaRPr lang="ru-RU" sz="1400" dirty="0">
              <a:solidFill>
                <a:schemeClr val="tx1"/>
              </a:solidFill>
            </a:endParaRPr>
          </a:p>
          <a:p>
            <a:pPr algn="ctr"/>
            <a:r>
              <a:rPr lang="ru-RU" sz="1400" dirty="0">
                <a:solidFill>
                  <a:schemeClr val="tx1"/>
                </a:solidFill>
              </a:rPr>
              <a:t>Б 2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96646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7511758"/>
              </p:ext>
            </p:extLst>
          </p:nvPr>
        </p:nvGraphicFramePr>
        <p:xfrm>
          <a:off x="71438" y="885908"/>
          <a:ext cx="2500298" cy="38994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50029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80765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АДРЕС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18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ЩРК № 40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(37</a:t>
                      </a:r>
                      <a:r>
                        <a:rPr lang="en-US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+</a:t>
                      </a: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975</a:t>
                      </a:r>
                      <a:r>
                        <a:rPr lang="ru-RU" sz="1400" b="1" i="0" u="none" strike="noStrike" kern="1200" baseline="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км</a:t>
                      </a:r>
                      <a:r>
                        <a:rPr lang="en-US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</a:t>
                      </a:r>
                      <a:endParaRPr lang="ru-RU" sz="1400" b="1" i="0" u="none" strike="noStrike" kern="12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8" marR="9528" marT="9523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07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ЗАНЯТОСТЬ 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036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Свободна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807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РАЗМЕР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807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3х12м 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773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СТОИМОСТЬ РАЗМЕЩЕНИЯ В ДЕНЬ (С</a:t>
                      </a:r>
                      <a:r>
                        <a:rPr lang="ru-RU" sz="1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НДС</a:t>
                      </a: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2078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Для отечественной рекламы: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 руб. 70</a:t>
                      </a: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коп.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Для иностранной рекламы: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 руб. 40 коп.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400" name="Прямоугольник 2"/>
          <p:cNvSpPr>
            <a:spLocks noChangeArrowheads="1"/>
          </p:cNvSpPr>
          <p:nvPr/>
        </p:nvSpPr>
        <p:spPr bwMode="auto">
          <a:xfrm>
            <a:off x="107504" y="71414"/>
            <a:ext cx="62646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algn="ctr" eaLnBrk="1" fontAlgn="ctr" hangingPunct="1">
              <a:buNone/>
              <a:defRPr/>
            </a:pPr>
            <a:r>
              <a:rPr lang="ru-RU" sz="16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НАПРАВЛЕНИЕ:</a:t>
            </a:r>
            <a:br>
              <a:rPr lang="ru-RU" sz="16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МИНСК - НАЦИОНАЛЬНЫЙ АЭРОПОРТ «МИНСК» 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000628" y="1714488"/>
            <a:ext cx="142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D9A3513-BEE4-4AA0-B6B6-72D8002A12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066" y="778396"/>
            <a:ext cx="3856142" cy="58724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BCA19F5F-1902-4E3D-B048-210DEF0D4C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716" y="4774181"/>
            <a:ext cx="3819484" cy="1975724"/>
          </a:xfrm>
          <a:prstGeom prst="rect">
            <a:avLst/>
          </a:prstGeom>
        </p:spPr>
      </p:pic>
      <p:sp>
        <p:nvSpPr>
          <p:cNvPr id="24" name="Овал 23"/>
          <p:cNvSpPr/>
          <p:nvPr/>
        </p:nvSpPr>
        <p:spPr>
          <a:xfrm>
            <a:off x="3981925" y="5271994"/>
            <a:ext cx="180020" cy="13577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3" descr="D:\Трасса М2\Коммерческое предложение\Фоны для презентации\Скидка 5%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33582" y="3730555"/>
            <a:ext cx="1973095" cy="19730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27166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0110905"/>
              </p:ext>
            </p:extLst>
          </p:nvPr>
        </p:nvGraphicFramePr>
        <p:xfrm>
          <a:off x="71438" y="885908"/>
          <a:ext cx="2808436" cy="512999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8084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80765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АДРЕС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18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ЩРК № 43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(39</a:t>
                      </a:r>
                      <a:r>
                        <a:rPr lang="en-US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+</a:t>
                      </a: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475</a:t>
                      </a:r>
                      <a:r>
                        <a:rPr lang="ru-RU" sz="1400" b="1" i="0" u="none" strike="noStrike" kern="1200" baseline="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км</a:t>
                      </a:r>
                      <a:r>
                        <a:rPr lang="en-US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</a:t>
                      </a:r>
                      <a:endParaRPr lang="ru-RU" sz="1400" b="1" i="0" u="none" strike="noStrike" kern="12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8" marR="9528" marT="9523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07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ЗАНЯТОСТЬ 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036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Свободна вся </a:t>
                      </a:r>
                      <a:r>
                        <a:rPr lang="ru-RU" sz="1400" b="0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арка                       НА ЛЕВЫЕ ПОЛЯ               </a:t>
                      </a:r>
                      <a:r>
                        <a:rPr lang="ru-RU" sz="1400" b="1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СКИДКА 10%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807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РАЗМЕР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807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3х42,8м 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773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СТОИМОСТЬ РАЗМЕЩЕНИЯ В ДЕНЬ (С</a:t>
                      </a:r>
                      <a:r>
                        <a:rPr lang="ru-RU" sz="1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НДС</a:t>
                      </a: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2078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Для отечественной рекламы: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поле (3х10м) – 23 руб. 42 коп.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поля (3х20,7м) – 46 руб. 83 коп.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вся арка (3х42,8м) – 112 руб. 50 коп.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Для иностранной рекламы: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поле (3х10м) – 35 руб. 80 коп.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поля (3х20,7м) – 71руб 80 коп.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вся арка (3х42,8м) – 143 руб. 50 коп.</a:t>
                      </a:r>
                      <a:endParaRPr lang="ru-RU" sz="1400" b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400" name="Прямоугольник 2"/>
          <p:cNvSpPr>
            <a:spLocks noChangeArrowheads="1"/>
          </p:cNvSpPr>
          <p:nvPr/>
        </p:nvSpPr>
        <p:spPr bwMode="auto">
          <a:xfrm>
            <a:off x="107504" y="71414"/>
            <a:ext cx="62646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algn="ctr" eaLnBrk="1" fontAlgn="ctr" hangingPunct="1">
              <a:buNone/>
              <a:defRPr/>
            </a:pPr>
            <a:r>
              <a:rPr lang="ru-RU" sz="16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НАПРАВЛЕНИЕ:</a:t>
            </a:r>
            <a:br>
              <a:rPr lang="ru-RU" sz="16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МИНСК - НАЦИОНАЛЬНЫЙ АЭРОПОРТ «МИНСК» 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000628" y="1714488"/>
            <a:ext cx="142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DFCCDCE-5EA5-405D-BFD4-C1B6A27E86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874" y="762575"/>
            <a:ext cx="6192688" cy="364592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A442E65E-F757-46C7-845D-A3F31D0DD3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874" y="4585249"/>
            <a:ext cx="4019550" cy="2065560"/>
          </a:xfrm>
          <a:prstGeom prst="rect">
            <a:avLst/>
          </a:prstGeom>
        </p:spPr>
      </p:pic>
      <p:sp>
        <p:nvSpPr>
          <p:cNvPr id="24" name="Овал 23"/>
          <p:cNvSpPr/>
          <p:nvPr/>
        </p:nvSpPr>
        <p:spPr>
          <a:xfrm>
            <a:off x="4788024" y="5733256"/>
            <a:ext cx="180020" cy="13577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7824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3371778"/>
              </p:ext>
            </p:extLst>
          </p:nvPr>
        </p:nvGraphicFramePr>
        <p:xfrm>
          <a:off x="71438" y="885908"/>
          <a:ext cx="2500298" cy="38994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50029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80765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АДРЕС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18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ЩРК № 44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(39</a:t>
                      </a:r>
                      <a:r>
                        <a:rPr lang="en-US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+</a:t>
                      </a: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975</a:t>
                      </a:r>
                      <a:r>
                        <a:rPr lang="ru-RU" sz="1400" b="1" i="0" u="none" strike="noStrike" kern="1200" baseline="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км</a:t>
                      </a:r>
                      <a:r>
                        <a:rPr lang="en-US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</a:t>
                      </a:r>
                      <a:endParaRPr lang="ru-RU" sz="1400" b="1" i="0" u="none" strike="noStrike" kern="12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8" marR="9528" marT="9523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07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ЗАНЯТОСТЬ 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036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Свободна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807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РАЗМЕР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807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3х12м 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773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СТОИМОСТЬ РАЗМЕЩЕНИЯ В ДЕНЬ (С</a:t>
                      </a:r>
                      <a:r>
                        <a:rPr lang="ru-RU" sz="1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НДС</a:t>
                      </a: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2078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Для отечественной рекламы: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 руб. 70</a:t>
                      </a: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коп.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Для иностранной рекламы: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 руб. 40 коп.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400" name="Прямоугольник 2"/>
          <p:cNvSpPr>
            <a:spLocks noChangeArrowheads="1"/>
          </p:cNvSpPr>
          <p:nvPr/>
        </p:nvSpPr>
        <p:spPr bwMode="auto">
          <a:xfrm>
            <a:off x="107504" y="71414"/>
            <a:ext cx="62646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algn="ctr" eaLnBrk="1" fontAlgn="ctr" hangingPunct="1">
              <a:buNone/>
              <a:defRPr/>
            </a:pPr>
            <a:r>
              <a:rPr lang="ru-RU" sz="16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НАПРАВЛЕНИЕ:</a:t>
            </a:r>
            <a:br>
              <a:rPr lang="ru-RU" sz="16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МИНСК - НАЦИОНАЛЬНЫЙ АЭРОПОРТ «МИНСК» 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000628" y="1714488"/>
            <a:ext cx="142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82C6399-1B34-4E1F-9FB3-AE81485D3B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823807"/>
            <a:ext cx="6192688" cy="373003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0BF4BB7D-5B8A-4389-A4E9-5E166103ED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28" y="4636925"/>
            <a:ext cx="4019550" cy="2133449"/>
          </a:xfrm>
          <a:prstGeom prst="rect">
            <a:avLst/>
          </a:prstGeom>
        </p:spPr>
      </p:pic>
      <p:sp>
        <p:nvSpPr>
          <p:cNvPr id="24" name="Овал 23"/>
          <p:cNvSpPr/>
          <p:nvPr/>
        </p:nvSpPr>
        <p:spPr>
          <a:xfrm>
            <a:off x="7010403" y="5949280"/>
            <a:ext cx="188080" cy="15654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3" descr="D:\Трасса М2\Коммерческое предложение\Фоны для презентации\Скидка 5%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33582" y="3730555"/>
            <a:ext cx="1973095" cy="19730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015456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1383603"/>
              </p:ext>
            </p:extLst>
          </p:nvPr>
        </p:nvGraphicFramePr>
        <p:xfrm>
          <a:off x="71438" y="764874"/>
          <a:ext cx="2475321" cy="60977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47532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96165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АДРЕС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2391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ЩРК № 47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(41</a:t>
                      </a:r>
                      <a:r>
                        <a:rPr lang="en-US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+</a:t>
                      </a: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520</a:t>
                      </a:r>
                      <a:r>
                        <a:rPr lang="ru-RU" sz="1400" b="1" i="0" u="none" strike="noStrike" kern="1200" baseline="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км</a:t>
                      </a:r>
                      <a:r>
                        <a:rPr lang="en-US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</a:t>
                      </a:r>
                      <a:endParaRPr lang="ru-RU" sz="1400" b="1" i="0" u="none" strike="noStrike" kern="12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8" marR="9528" marT="9523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961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ЗАНЯТОСТЬ 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61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СВОБОДНО 1 поле Б3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961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РАЗМЕР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961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3х10м – 1 поле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1082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СТОИМОСТЬ РАЗМЕЩЕНИЯ В ДЕНЬ (С</a:t>
                      </a:r>
                      <a:r>
                        <a:rPr lang="ru-RU" sz="1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НДС</a:t>
                      </a: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4061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Для отечественной рекламы: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поле – 28</a:t>
                      </a:r>
                      <a:r>
                        <a:rPr lang="ru-RU" sz="1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руб. 10</a:t>
                      </a: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коп.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Для иностранной рекламы: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поле – 35 руб. 80 коп.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400" name="Прямоугольник 2"/>
          <p:cNvSpPr>
            <a:spLocks noChangeArrowheads="1"/>
          </p:cNvSpPr>
          <p:nvPr/>
        </p:nvSpPr>
        <p:spPr bwMode="auto">
          <a:xfrm>
            <a:off x="107504" y="71414"/>
            <a:ext cx="62646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algn="ctr" eaLnBrk="1" fontAlgn="ctr" hangingPunct="1">
              <a:buNone/>
              <a:defRPr/>
            </a:pPr>
            <a:r>
              <a:rPr lang="ru-RU" sz="16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НАПРАВЛЕНИЕ:</a:t>
            </a:r>
            <a:br>
              <a:rPr lang="ru-RU" sz="16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МИНСК - НАЦИОНАЛЬНЫЙ АЭРОПОРТ «МИНСК» 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000628" y="1714488"/>
            <a:ext cx="142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29F138E-5614-48CC-B7B7-C0EC947AF2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157" y="764872"/>
            <a:ext cx="6393405" cy="3779580"/>
          </a:xfrm>
          <a:prstGeom prst="rect">
            <a:avLst/>
          </a:prstGeom>
        </p:spPr>
      </p:pic>
      <p:sp>
        <p:nvSpPr>
          <p:cNvPr id="12" name="Стрелка вправо 20">
            <a:extLst>
              <a:ext uri="{FF2B5EF4-FFF2-40B4-BE49-F238E27FC236}">
                <a16:creationId xmlns="" xmlns:a16="http://schemas.microsoft.com/office/drawing/2014/main" id="{AB7D7A13-B12E-4D7A-90D8-38719E3C2D34}"/>
              </a:ext>
            </a:extLst>
          </p:cNvPr>
          <p:cNvSpPr/>
          <p:nvPr/>
        </p:nvSpPr>
        <p:spPr>
          <a:xfrm rot="5400000">
            <a:off x="5474837" y="1831792"/>
            <a:ext cx="570590" cy="50405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ru-RU" sz="1400" dirty="0">
              <a:solidFill>
                <a:schemeClr val="tx1"/>
              </a:solidFill>
            </a:endParaRPr>
          </a:p>
          <a:p>
            <a:pPr algn="ctr"/>
            <a:r>
              <a:rPr lang="ru-RU" sz="1400" dirty="0">
                <a:solidFill>
                  <a:schemeClr val="tx1"/>
                </a:solidFill>
              </a:rPr>
              <a:t>Б3</a:t>
            </a:r>
            <a:r>
              <a:rPr lang="ru-RU" dirty="0"/>
              <a:t>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7778" y="4560146"/>
            <a:ext cx="4234784" cy="2160240"/>
          </a:xfrm>
          <a:prstGeom prst="rect">
            <a:avLst/>
          </a:prstGeom>
        </p:spPr>
      </p:pic>
      <p:sp>
        <p:nvSpPr>
          <p:cNvPr id="24" name="Овал 23"/>
          <p:cNvSpPr/>
          <p:nvPr/>
        </p:nvSpPr>
        <p:spPr>
          <a:xfrm>
            <a:off x="7596336" y="6165304"/>
            <a:ext cx="188080" cy="15654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28490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7" y="1071546"/>
            <a:ext cx="7995411" cy="1581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Приглашаем</a:t>
            </a:r>
          </a:p>
          <a:p>
            <a:pPr marL="342900" indent="-342900"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к сотрудничеству!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000232" y="3571876"/>
            <a:ext cx="5500726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 подробной информацией обращайтесь 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 тел: </a:t>
            </a:r>
            <a:r>
              <a:rPr lang="ru-RU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8 (017</a:t>
            </a:r>
            <a:r>
              <a:rPr lang="ru-RU" b="1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) 230-27-37</a:t>
            </a:r>
            <a:r>
              <a:rPr lang="ru-RU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, 8 (044) 542-47-25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i="0" dirty="0">
                <a:solidFill>
                  <a:srgbClr val="2C363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mr2302737@minsk-reklama.by</a:t>
            </a:r>
            <a:endParaRPr lang="ru-RU" b="1" i="0" dirty="0">
              <a:solidFill>
                <a:srgbClr val="2C363A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Карина</a:t>
            </a:r>
          </a:p>
        </p:txBody>
      </p:sp>
    </p:spTree>
    <p:extLst>
      <p:ext uri="{BB962C8B-B14F-4D97-AF65-F5344CB8AC3E}">
        <p14:creationId xmlns:p14="http://schemas.microsoft.com/office/powerpoint/2010/main" val="496876547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4" y="188640"/>
            <a:ext cx="9136606" cy="623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472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7" y="1428736"/>
            <a:ext cx="79954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Направление:</a:t>
            </a:r>
            <a:br>
              <a:rPr lang="ru-RU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г.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Минск - Национальный аэропорт – «Минск»</a:t>
            </a:r>
          </a:p>
        </p:txBody>
      </p:sp>
    </p:spTree>
    <p:extLst>
      <p:ext uri="{BB962C8B-B14F-4D97-AF65-F5344CB8AC3E}">
        <p14:creationId xmlns:p14="http://schemas.microsoft.com/office/powerpoint/2010/main" val="496876547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4314041"/>
              </p:ext>
            </p:extLst>
          </p:nvPr>
        </p:nvGraphicFramePr>
        <p:xfrm>
          <a:off x="71438" y="885909"/>
          <a:ext cx="2500298" cy="5927467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50029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99527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АДРЕС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287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ЩРК № </a:t>
                      </a:r>
                      <a:r>
                        <a:rPr lang="ru-RU" sz="1400" b="1" i="0" u="none" strike="noStrike" kern="120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</a:t>
                      </a:r>
                      <a:endParaRPr lang="ru-RU" sz="1400" b="1" i="0" u="none" strike="noStrike" kern="12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</a:t>
                      </a:r>
                      <a:r>
                        <a:rPr lang="ru-RU" sz="1400" b="1" i="0" u="none" strike="noStrike" kern="120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18</a:t>
                      </a:r>
                      <a:r>
                        <a:rPr lang="en-US" sz="1400" b="1" i="0" u="none" strike="noStrike" kern="1200" dirty="0" smtClean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+</a:t>
                      </a: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425</a:t>
                      </a:r>
                      <a:r>
                        <a:rPr lang="ru-RU" sz="1400" b="1" i="0" u="none" strike="noStrike" kern="1200" baseline="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км</a:t>
                      </a:r>
                      <a:r>
                        <a:rPr lang="en-US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</a:t>
                      </a:r>
                      <a:endParaRPr lang="ru-RU" sz="1400" b="1" i="0" u="none" strike="noStrike" kern="12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8" marR="9528" marT="9523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9952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ЗАНЯТОСТЬ 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952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СВОБОДНА с 20.10.2025</a:t>
                      </a:r>
                      <a:endParaRPr lang="ru-RU" sz="1400" b="0" baseline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9952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РАЗМЕР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9952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3х12м 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1889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СТОИМОСТЬ РАЗМЕЩЕНИЯ В ДЕНЬ (С</a:t>
                      </a:r>
                      <a:r>
                        <a:rPr lang="ru-RU" sz="1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НДС</a:t>
                      </a: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2358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Для отечественной рекламы: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 руб. 70</a:t>
                      </a: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коп.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Для иностранной рекламы: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 руб. 40 коп.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400" name="Прямоугольник 2"/>
          <p:cNvSpPr>
            <a:spLocks noChangeArrowheads="1"/>
          </p:cNvSpPr>
          <p:nvPr/>
        </p:nvSpPr>
        <p:spPr bwMode="auto">
          <a:xfrm>
            <a:off x="107504" y="71414"/>
            <a:ext cx="62646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algn="ctr" eaLnBrk="1" fontAlgn="ctr" hangingPunct="1">
              <a:buNone/>
              <a:defRPr/>
            </a:pPr>
            <a:r>
              <a:rPr lang="ru-RU" sz="16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НАПРАВЛЕНИЕ:</a:t>
            </a:r>
            <a:br>
              <a:rPr lang="ru-RU" sz="16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МИНСК - НАЦИОНАЛЬНЫЙ АЭРОПОРТ «МИНСК» 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000628" y="1714488"/>
            <a:ext cx="142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4" y="764704"/>
            <a:ext cx="3857625" cy="5904656"/>
          </a:xfrm>
          <a:prstGeom prst="rect">
            <a:avLst/>
          </a:prstGeom>
        </p:spPr>
      </p:pic>
      <p:pic>
        <p:nvPicPr>
          <p:cNvPr id="2051" name="Picture 3" descr="C:\Users\USER\Saved Games\Desktop\Новая папка\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4607872"/>
            <a:ext cx="3286148" cy="2056106"/>
          </a:xfrm>
          <a:prstGeom prst="rect">
            <a:avLst/>
          </a:prstGeom>
          <a:noFill/>
        </p:spPr>
      </p:pic>
      <p:sp>
        <p:nvSpPr>
          <p:cNvPr id="24" name="Овал 23"/>
          <p:cNvSpPr/>
          <p:nvPr/>
        </p:nvSpPr>
        <p:spPr>
          <a:xfrm>
            <a:off x="3347864" y="5949280"/>
            <a:ext cx="180020" cy="13577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3" descr="D:\Трасса М2\Коммерческое предложение\Фоны для презентации\Скидка 5%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28296" y="3069476"/>
            <a:ext cx="1973095" cy="19730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4531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7269565"/>
              </p:ext>
            </p:extLst>
          </p:nvPr>
        </p:nvGraphicFramePr>
        <p:xfrm>
          <a:off x="71438" y="885909"/>
          <a:ext cx="2500298" cy="5927467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50029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99527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АДРЕС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287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ЩРК № 12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(21</a:t>
                      </a:r>
                      <a:r>
                        <a:rPr lang="en-US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+</a:t>
                      </a: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525</a:t>
                      </a:r>
                      <a:r>
                        <a:rPr lang="ru-RU" sz="1400" b="1" i="0" u="none" strike="noStrike" kern="1200" baseline="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км</a:t>
                      </a:r>
                      <a:r>
                        <a:rPr lang="en-US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</a:t>
                      </a:r>
                      <a:endParaRPr lang="ru-RU" sz="1400" b="1" i="0" u="none" strike="noStrike" kern="12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8" marR="9528" marT="9523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9952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ЗАНЯТОСТЬ 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952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СВОБОДНА 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9952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РАЗМЕР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9952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3х12м 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1889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СТОИМОСТЬ РАЗМЕЩЕНИЯ В ДЕНЬ (С</a:t>
                      </a:r>
                      <a:r>
                        <a:rPr lang="ru-RU" sz="1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НДС</a:t>
                      </a: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2358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Для отечественной рекламы: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 руб. 70</a:t>
                      </a: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коп.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Для иностранной рекламы: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 руб. 40 коп.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400" name="Прямоугольник 2"/>
          <p:cNvSpPr>
            <a:spLocks noChangeArrowheads="1"/>
          </p:cNvSpPr>
          <p:nvPr/>
        </p:nvSpPr>
        <p:spPr bwMode="auto">
          <a:xfrm>
            <a:off x="107504" y="71414"/>
            <a:ext cx="62646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algn="ctr" eaLnBrk="1" fontAlgn="ctr" hangingPunct="1">
              <a:buNone/>
              <a:defRPr/>
            </a:pPr>
            <a:r>
              <a:rPr lang="ru-RU" sz="16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НАПРАВЛЕНИЕ:</a:t>
            </a:r>
            <a:br>
              <a:rPr lang="ru-RU" sz="16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МИНСК - НАЦИОНАЛЬНЫЙ АЭРОПОРТ «МИНСК» 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000628" y="1714488"/>
            <a:ext cx="142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28A72BF-BC34-41F7-8FBB-B008C8A9B0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836712"/>
            <a:ext cx="4047914" cy="577216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7EAC691-0145-45DB-BC24-F8EF088213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537957"/>
            <a:ext cx="3672408" cy="2070915"/>
          </a:xfrm>
          <a:prstGeom prst="rect">
            <a:avLst/>
          </a:prstGeom>
        </p:spPr>
      </p:pic>
      <p:sp>
        <p:nvSpPr>
          <p:cNvPr id="24" name="Овал 23"/>
          <p:cNvSpPr/>
          <p:nvPr/>
        </p:nvSpPr>
        <p:spPr>
          <a:xfrm>
            <a:off x="3625874" y="5157192"/>
            <a:ext cx="180020" cy="13577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3" descr="D:\Трасса М2\Коммерческое предложение\Фоны для презентации\Скидка 5%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46416" y="2991279"/>
            <a:ext cx="1973095" cy="19730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17489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0179294"/>
              </p:ext>
            </p:extLst>
          </p:nvPr>
        </p:nvGraphicFramePr>
        <p:xfrm>
          <a:off x="71438" y="885908"/>
          <a:ext cx="2500298" cy="38994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50029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80765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АДРЕС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18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ЩРК № 13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(22</a:t>
                      </a:r>
                      <a:r>
                        <a:rPr lang="en-US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+</a:t>
                      </a: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275</a:t>
                      </a:r>
                      <a:r>
                        <a:rPr lang="ru-RU" sz="1400" b="1" i="0" u="none" strike="noStrike" kern="1200" baseline="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км</a:t>
                      </a:r>
                      <a:r>
                        <a:rPr lang="en-US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</a:t>
                      </a:r>
                      <a:endParaRPr lang="ru-RU" sz="1400" b="1" i="0" u="none" strike="noStrike" kern="12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8" marR="9528" marT="9523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07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ЗАНЯТОСТЬ 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036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СВОБОДНА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807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РАЗМЕР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807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3х12м 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773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СТОИМОСТЬ РАЗМЕЩЕНИЯ В ДЕНЬ (С</a:t>
                      </a:r>
                      <a:r>
                        <a:rPr lang="ru-RU" sz="1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НДС</a:t>
                      </a: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2078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Для отечественной рекламы: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 руб. 70</a:t>
                      </a: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коп.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Для иностранной рекламы: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 руб. 40 коп.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400" name="Прямоугольник 2"/>
          <p:cNvSpPr>
            <a:spLocks noChangeArrowheads="1"/>
          </p:cNvSpPr>
          <p:nvPr/>
        </p:nvSpPr>
        <p:spPr bwMode="auto">
          <a:xfrm>
            <a:off x="107504" y="71414"/>
            <a:ext cx="62646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algn="ctr" eaLnBrk="1" fontAlgn="ctr" hangingPunct="1">
              <a:buNone/>
              <a:defRPr/>
            </a:pPr>
            <a:r>
              <a:rPr lang="ru-RU" sz="16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НАПРАВЛЕНИЕ:</a:t>
            </a:r>
            <a:br>
              <a:rPr lang="ru-RU" sz="16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МИНСК - НАЦИОНАЛЬНЫЙ АЭРОПОРТ «МИНСК» 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000628" y="1714488"/>
            <a:ext cx="142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051" name="Picture 3" descr="C:\Users\USER\Saved Games\Desktop\Новая папка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70724" y="4629895"/>
            <a:ext cx="3286148" cy="2056106"/>
          </a:xfrm>
          <a:prstGeom prst="rect">
            <a:avLst/>
          </a:prstGeom>
          <a:noFill/>
        </p:spPr>
      </p:pic>
      <p:sp>
        <p:nvSpPr>
          <p:cNvPr id="24" name="Овал 23"/>
          <p:cNvSpPr/>
          <p:nvPr/>
        </p:nvSpPr>
        <p:spPr>
          <a:xfrm>
            <a:off x="7052459" y="5373216"/>
            <a:ext cx="180020" cy="13577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F58B94F-8F4B-4344-B29F-F24AFF14F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787361"/>
            <a:ext cx="6444208" cy="3721759"/>
          </a:xfrm>
          <a:prstGeom prst="rect">
            <a:avLst/>
          </a:prstGeom>
        </p:spPr>
      </p:pic>
      <p:pic>
        <p:nvPicPr>
          <p:cNvPr id="8" name="Picture 3" descr="D:\Трасса М2\Коммерческое предложение\Фоны для презентации\Скидка 5%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47864" y="3952303"/>
            <a:ext cx="1973095" cy="19730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5990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6220732"/>
              </p:ext>
            </p:extLst>
          </p:nvPr>
        </p:nvGraphicFramePr>
        <p:xfrm>
          <a:off x="71438" y="885909"/>
          <a:ext cx="2500298" cy="5927467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50029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99055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АДРЕС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2805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ЩРК № 14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(22</a:t>
                      </a:r>
                      <a:r>
                        <a:rPr lang="en-US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+</a:t>
                      </a: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935</a:t>
                      </a:r>
                      <a:r>
                        <a:rPr lang="ru-RU" sz="1400" b="1" i="0" u="none" strike="noStrike" kern="1200" baseline="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км</a:t>
                      </a:r>
                      <a:r>
                        <a:rPr lang="en-US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</a:t>
                      </a:r>
                      <a:endParaRPr lang="ru-RU" sz="1400" b="1" i="0" u="none" strike="noStrike" kern="12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8" marR="9528" marT="9523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990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ЗАНЯТОСТЬ 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90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ЗАНЯТ ПО 31.07.2024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990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РАЗМЕР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990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3х12м 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177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СТОИМОСТЬ РАЗМЕЩЕНИЯ В ДЕНЬ (С</a:t>
                      </a:r>
                      <a:r>
                        <a:rPr lang="ru-RU" sz="1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НДС</a:t>
                      </a: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2358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Для отечественной рекламы: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 руб. 70</a:t>
                      </a: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коп.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Для иностранной рекламы: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 руб. 40 коп.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400" name="Прямоугольник 2"/>
          <p:cNvSpPr>
            <a:spLocks noChangeArrowheads="1"/>
          </p:cNvSpPr>
          <p:nvPr/>
        </p:nvSpPr>
        <p:spPr bwMode="auto">
          <a:xfrm>
            <a:off x="107504" y="71414"/>
            <a:ext cx="62646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algn="ctr" eaLnBrk="1" fontAlgn="ctr" hangingPunct="1">
              <a:buNone/>
              <a:defRPr/>
            </a:pPr>
            <a:r>
              <a:rPr lang="ru-RU" sz="16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НАПРАВЛЕНИЕ:</a:t>
            </a:r>
            <a:br>
              <a:rPr lang="ru-RU" sz="16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МИНСК - НАЦИОНАЛЬНЫЙ АЭРОПОРТ «МИНСК» 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000628" y="1714488"/>
            <a:ext cx="142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051" name="Picture 3" descr="C:\Users\USER\Saved Games\Desktop\Новая папка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70724" y="4629895"/>
            <a:ext cx="3286148" cy="2056106"/>
          </a:xfrm>
          <a:prstGeom prst="rect">
            <a:avLst/>
          </a:prstGeom>
          <a:noFill/>
        </p:spPr>
      </p:pic>
      <p:sp>
        <p:nvSpPr>
          <p:cNvPr id="24" name="Овал 23"/>
          <p:cNvSpPr/>
          <p:nvPr/>
        </p:nvSpPr>
        <p:spPr>
          <a:xfrm>
            <a:off x="7244012" y="5229200"/>
            <a:ext cx="180020" cy="13577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CB32DD4-E370-4DE6-BB25-0F2EFEDC22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805074"/>
            <a:ext cx="6372770" cy="4010921"/>
          </a:xfrm>
          <a:prstGeom prst="rect">
            <a:avLst/>
          </a:prstGeom>
        </p:spPr>
      </p:pic>
      <p:pic>
        <p:nvPicPr>
          <p:cNvPr id="8" name="Picture 3" descr="D:\Трасса М2\Коммерческое предложение\Фоны для презентации\Скидка 5%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47864" y="3952303"/>
            <a:ext cx="1973095" cy="19730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84833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8578026"/>
              </p:ext>
            </p:extLst>
          </p:nvPr>
        </p:nvGraphicFramePr>
        <p:xfrm>
          <a:off x="71438" y="885908"/>
          <a:ext cx="2500298" cy="38994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50029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80765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АДРЕС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18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ЩРК № 15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(23</a:t>
                      </a:r>
                      <a:r>
                        <a:rPr lang="en-US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+</a:t>
                      </a: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525</a:t>
                      </a:r>
                      <a:r>
                        <a:rPr lang="ru-RU" sz="1400" b="1" i="0" u="none" strike="noStrike" kern="1200" baseline="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км</a:t>
                      </a:r>
                      <a:r>
                        <a:rPr lang="en-US" sz="1400" b="1" i="0" u="none" strike="noStrike" kern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</a:t>
                      </a:r>
                      <a:endParaRPr lang="ru-RU" sz="1400" b="1" i="0" u="none" strike="noStrike" kern="12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8" marR="9528" marT="9523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07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ЗАНЯТОСТЬ 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036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ЗАНЯТА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807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РАЗМЕР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807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3х12м 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773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СТОИМОСТЬ РАЗМЕЩЕНИЯ В ДЕНЬ (С</a:t>
                      </a:r>
                      <a:r>
                        <a:rPr lang="ru-RU" sz="1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НДС</a:t>
                      </a: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2078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Для отечественной рекламы: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 руб. 70</a:t>
                      </a: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коп.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Для иностранной рекламы: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 руб. 40 коп.</a:t>
                      </a:r>
                    </a:p>
                  </a:txBody>
                  <a:tcPr marL="91472" marR="91472" marT="45708" marB="45708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400" name="Прямоугольник 2"/>
          <p:cNvSpPr>
            <a:spLocks noChangeArrowheads="1"/>
          </p:cNvSpPr>
          <p:nvPr/>
        </p:nvSpPr>
        <p:spPr bwMode="auto">
          <a:xfrm>
            <a:off x="107504" y="71414"/>
            <a:ext cx="62646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algn="ctr" eaLnBrk="1" fontAlgn="ctr" hangingPunct="1">
              <a:buNone/>
              <a:defRPr/>
            </a:pPr>
            <a:r>
              <a:rPr lang="ru-RU" sz="16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НАПРАВЛЕНИЕ:</a:t>
            </a:r>
            <a:br>
              <a:rPr lang="ru-RU" sz="16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МИНСК - НАЦИОНАЛЬНЫЙ АЭРОПОРТ «МИНСК» 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000628" y="1714488"/>
            <a:ext cx="142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051" name="Picture 3" descr="C:\Users\USER\Saved Games\Desktop\Новая папка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70724" y="4629895"/>
            <a:ext cx="3286148" cy="2056106"/>
          </a:xfrm>
          <a:prstGeom prst="rect">
            <a:avLst/>
          </a:prstGeom>
          <a:noFill/>
        </p:spPr>
      </p:pic>
      <p:sp>
        <p:nvSpPr>
          <p:cNvPr id="24" name="Овал 23"/>
          <p:cNvSpPr/>
          <p:nvPr/>
        </p:nvSpPr>
        <p:spPr>
          <a:xfrm>
            <a:off x="7524328" y="5092209"/>
            <a:ext cx="180020" cy="13577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E93F8E17-1E51-4622-AD24-2FD68348CC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767383"/>
            <a:ext cx="6156746" cy="3862512"/>
          </a:xfrm>
          <a:prstGeom prst="rect">
            <a:avLst/>
          </a:prstGeom>
        </p:spPr>
      </p:pic>
      <p:pic>
        <p:nvPicPr>
          <p:cNvPr id="8" name="Picture 3" descr="D:\Трасса М2\Коммерческое предложение\Фоны для презентации\Скидка 5%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47864" y="3952303"/>
            <a:ext cx="1973095" cy="19730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3428962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6820</TotalTime>
  <Words>1397</Words>
  <Application>Microsoft Office PowerPoint</Application>
  <PresentationFormat>Экран (4:3)</PresentationFormat>
  <Paragraphs>378</Paragraphs>
  <Slides>29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4" baseType="lpstr">
      <vt:lpstr>Arial</vt:lpstr>
      <vt:lpstr>Calibri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Плаксина</dc:creator>
  <cp:lastModifiedBy>ORK-Tankevich</cp:lastModifiedBy>
  <cp:revision>971</cp:revision>
  <dcterms:created xsi:type="dcterms:W3CDTF">2015-03-11T10:24:18Z</dcterms:created>
  <dcterms:modified xsi:type="dcterms:W3CDTF">2025-08-27T12:46:18Z</dcterms:modified>
</cp:coreProperties>
</file>