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764" r:id="rId4"/>
    <p:sldId id="475" r:id="rId5"/>
    <p:sldId id="557" r:id="rId6"/>
    <p:sldId id="757" r:id="rId7"/>
    <p:sldId id="762" r:id="rId8"/>
    <p:sldId id="761" r:id="rId9"/>
    <p:sldId id="763" r:id="rId10"/>
    <p:sldId id="754" r:id="rId11"/>
    <p:sldId id="765" r:id="rId12"/>
    <p:sldId id="758" r:id="rId13"/>
    <p:sldId id="752" r:id="rId14"/>
    <p:sldId id="749" r:id="rId15"/>
    <p:sldId id="755" r:id="rId16"/>
    <p:sldId id="737" r:id="rId17"/>
    <p:sldId id="756" r:id="rId18"/>
    <p:sldId id="767" r:id="rId19"/>
    <p:sldId id="766" r:id="rId20"/>
    <p:sldId id="759" r:id="rId21"/>
    <p:sldId id="739" r:id="rId22"/>
    <p:sldId id="724" r:id="rId23"/>
    <p:sldId id="741" r:id="rId24"/>
    <p:sldId id="725" r:id="rId25"/>
    <p:sldId id="726" r:id="rId26"/>
    <p:sldId id="722" r:id="rId27"/>
    <p:sldId id="744" r:id="rId28"/>
    <p:sldId id="753" r:id="rId29"/>
    <p:sldId id="746" r:id="rId30"/>
    <p:sldId id="760" r:id="rId31"/>
    <p:sldId id="474" r:id="rId3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6429" autoAdjust="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6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9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9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3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2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5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8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7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mr2302737@minsk-reklama.b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6596772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Биллборды по трассе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-Национальный аэропорт «Минск»</a:t>
            </a:r>
          </a:p>
        </p:txBody>
      </p:sp>
    </p:spTree>
    <p:extLst>
      <p:ext uri="{BB962C8B-B14F-4D97-AF65-F5344CB8AC3E}">
        <p14:creationId xmlns:p14="http://schemas.microsoft.com/office/powerpoint/2010/main" val="379672963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91421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+525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71048"/>
            <a:ext cx="6048672" cy="3623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01557"/>
            <a:ext cx="3848637" cy="229584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V="1">
            <a:off x="3923928" y="544146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742214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+948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01557"/>
            <a:ext cx="3848637" cy="229584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V="1">
            <a:off x="4211960" y="5352146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59259"/>
            <a:ext cx="6156176" cy="36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6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142459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26+130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08" y="4427613"/>
            <a:ext cx="3848637" cy="229584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V="1">
            <a:off x="5143504" y="5359511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64704"/>
            <a:ext cx="615617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71056"/>
              </p:ext>
            </p:extLst>
          </p:nvPr>
        </p:nvGraphicFramePr>
        <p:xfrm>
          <a:off x="71438" y="885908"/>
          <a:ext cx="2500298" cy="49775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Стороны А3, А4 </a:t>
                      </a: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с 01.09.2026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67" y="757188"/>
            <a:ext cx="6239588" cy="3820991"/>
          </a:xfrm>
          <a:prstGeom prst="rect">
            <a:avLst/>
          </a:prstGeom>
        </p:spPr>
      </p:pic>
      <p:sp>
        <p:nvSpPr>
          <p:cNvPr id="12" name="Стрелка вправо 13">
            <a:extLst>
              <a:ext uri="{FF2B5EF4-FFF2-40B4-BE49-F238E27FC236}">
                <a16:creationId xmlns:a16="http://schemas.microsoft.com/office/drawing/2014/main" xmlns="" id="{1751B54D-08E5-47E7-9922-FF61981948C1}"/>
              </a:ext>
            </a:extLst>
          </p:cNvPr>
          <p:cNvSpPr/>
          <p:nvPr/>
        </p:nvSpPr>
        <p:spPr>
          <a:xfrm rot="5400000">
            <a:off x="6262317" y="2187975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А3</a:t>
            </a:r>
          </a:p>
        </p:txBody>
      </p:sp>
      <p:sp>
        <p:nvSpPr>
          <p:cNvPr id="13" name="Стрелка вправо 22">
            <a:extLst>
              <a:ext uri="{FF2B5EF4-FFF2-40B4-BE49-F238E27FC236}">
                <a16:creationId xmlns:a16="http://schemas.microsoft.com/office/drawing/2014/main" xmlns="" id="{E0CA1361-A8D2-457F-83ED-CEB07A03E873}"/>
              </a:ext>
            </a:extLst>
          </p:cNvPr>
          <p:cNvSpPr/>
          <p:nvPr/>
        </p:nvSpPr>
        <p:spPr>
          <a:xfrm rot="5400000">
            <a:off x="7219753" y="2182161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А4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67" y="4578179"/>
            <a:ext cx="3760979" cy="2239310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5449039" y="5887284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4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785013"/>
              </p:ext>
            </p:extLst>
          </p:nvPr>
        </p:nvGraphicFramePr>
        <p:xfrm>
          <a:off x="71438" y="885908"/>
          <a:ext cx="2500298" cy="41737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28+725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Занята на сентябрь-октябрь 2026!</a:t>
                      </a:r>
                      <a:endParaRPr lang="ru-RU" sz="16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3"/>
            <a:ext cx="4351412" cy="57974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621911"/>
            <a:ext cx="3600450" cy="193357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H="1" flipV="1">
            <a:off x="3312527" y="5301208"/>
            <a:ext cx="216024" cy="212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751760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29+775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01.08.2026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65437"/>
            <a:ext cx="3739153" cy="5400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76FE03-6294-43BD-8037-F3F672C60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509120"/>
            <a:ext cx="3848727" cy="205302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H="1" flipV="1">
            <a:off x="3741085" y="4815848"/>
            <a:ext cx="216024" cy="212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2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37209"/>
              </p:ext>
            </p:extLst>
          </p:nvPr>
        </p:nvGraphicFramePr>
        <p:xfrm>
          <a:off x="71438" y="885908"/>
          <a:ext cx="2500298" cy="49775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(30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</a:t>
                      </a: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левые поля </a:t>
                      </a: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А1. А2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864383B-6231-4CE7-B463-F8D794FBB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66" y="851493"/>
            <a:ext cx="6264696" cy="3767822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5400000">
            <a:off x="4921122" y="2629376"/>
            <a:ext cx="50987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546150" y="2626469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76FE03-6294-43BD-8037-F3F672C60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33" y="4682549"/>
            <a:ext cx="4097055" cy="2053025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623672" y="5373216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19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82516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31+500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4238649" cy="5328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15848"/>
            <a:ext cx="3743847" cy="196242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851920" y="5085184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83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351588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31+975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26098"/>
            <a:ext cx="3743847" cy="196242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003916" y="5229200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04735"/>
            <a:ext cx="6223261" cy="39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27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04354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(32+500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H="1" flipV="1">
            <a:off x="3787892" y="2204864"/>
            <a:ext cx="216024" cy="212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04467"/>
            <a:ext cx="6282444" cy="4011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26098"/>
            <a:ext cx="3743847" cy="196242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139952" y="5440937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6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Прейскурант услуг (с НДС)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6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Печать плаката:  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3х10м – 614 рублей 88 копеек </a:t>
            </a:r>
            <a:b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3х12м – 737 рубля 86 копеек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3х20,7м – 1 272 рубля 80 копеек (2 поля арки) </a:t>
            </a:r>
          </a:p>
          <a:p>
            <a:pPr algn="ctr"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11200" algn="l"/>
              </a:tabLst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5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Монтаж плаката: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45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Демонтаж плаката: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461 рубль 88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  <a:b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554 рубля 26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334 рубля 80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3х20,7м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956 рублей 09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(2 поля арки)       3х20,7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577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 копейки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 поля арки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endParaRPr lang="ru-RU" b="1" u="sng" dirty="0" smtClean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u="sng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заключении договора на размещение сроком не менее 2 мес. – СКИДКА на печать плаката 10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%; не менее 6 мес. – СКИДКА на печать плаката 20%</a:t>
            </a:r>
          </a:p>
          <a:p>
            <a:pPr algn="ctr">
              <a:tabLst>
                <a:tab pos="711200" algn="l"/>
              </a:tabLst>
              <a:defRPr/>
            </a:pPr>
            <a:endParaRPr lang="ru-RU" b="1" dirty="0" smtClean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При размещении на ЩРК сроком от 6 мес. – СКИДКА на монтажные/демонтажные работы – 10%</a:t>
            </a:r>
            <a:endParaRPr lang="ru-RU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5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40916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(32+925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26098"/>
            <a:ext cx="3743847" cy="196242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283968" y="5560863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35790"/>
            <a:ext cx="6376574" cy="408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98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49657"/>
              </p:ext>
            </p:extLst>
          </p:nvPr>
        </p:nvGraphicFramePr>
        <p:xfrm>
          <a:off x="71438" y="885908"/>
          <a:ext cx="2500298" cy="4733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стороны А1. А2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5B03CF-20EB-4E25-AC0C-FA744EBAF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74" y="885908"/>
            <a:ext cx="6264697" cy="3701569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5400000">
            <a:off x="4820006" y="2632284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324062" y="2629377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779F8B-8A78-488B-8D3A-B038A4613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42" y="4587477"/>
            <a:ext cx="3995404" cy="2203779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139952" y="4941168"/>
            <a:ext cx="252028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21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71"/>
              </p:ext>
            </p:extLst>
          </p:nvPr>
        </p:nvGraphicFramePr>
        <p:xfrm>
          <a:off x="71438" y="885908"/>
          <a:ext cx="2500298" cy="38221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0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B80D73-53F1-4953-925F-DEB56AF25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80" y="687251"/>
            <a:ext cx="6372200" cy="40208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6A9535-2FE4-4445-ABE8-D011C8D07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70" y="4712673"/>
            <a:ext cx="3995404" cy="2073913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590174" y="5373216"/>
            <a:ext cx="197850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55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01920"/>
              </p:ext>
            </p:extLst>
          </p:nvPr>
        </p:nvGraphicFramePr>
        <p:xfrm>
          <a:off x="71438" y="885908"/>
          <a:ext cx="2500298" cy="38221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01.08.2026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0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584122" y="4609357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826CBC-55F6-4568-ADC4-0FF8C45D6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737252"/>
            <a:ext cx="6444779" cy="3767228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528177" y="494116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33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68057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53136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779912" y="522920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C2DC3DB-0E6A-4C6C-8BAB-6420A2607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32464"/>
            <a:ext cx="6264696" cy="36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36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64236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90126"/>
            <a:ext cx="4238649" cy="5303170"/>
          </a:xfrm>
          <a:prstGeom prst="rect">
            <a:avLst/>
          </a:prstGeom>
        </p:spPr>
      </p:pic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53136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851920" y="5445224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89110"/>
              </p:ext>
            </p:extLst>
          </p:nvPr>
        </p:nvGraphicFramePr>
        <p:xfrm>
          <a:off x="71406" y="714356"/>
          <a:ext cx="2500298" cy="48654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138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ЛЕВЫЕ ПОЛЯ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АРКИ А1, А2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3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0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" descr="D:\Анастасия\Данные для работы\Карты\Новые карты\M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970945" y="4725144"/>
            <a:ext cx="3550084" cy="19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4572000" y="591260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X:\ORR\СИНКЕВИЧ\Трасса М2\Коммерческое предложение\Фото М2\фото из аэропорта М2\№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14" y="821906"/>
            <a:ext cx="5679642" cy="361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 rot="5400000">
            <a:off x="4404115" y="1605063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xmlns="" id="{211DC0B6-3E7A-4FDC-BFBC-CD087626C393}"/>
              </a:ext>
            </a:extLst>
          </p:cNvPr>
          <p:cNvSpPr/>
          <p:nvPr/>
        </p:nvSpPr>
        <p:spPr>
          <a:xfrm rot="5400000">
            <a:off x="5235961" y="1608361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</p:spTree>
    <p:extLst>
      <p:ext uri="{BB962C8B-B14F-4D97-AF65-F5344CB8AC3E}">
        <p14:creationId xmlns:p14="http://schemas.microsoft.com/office/powerpoint/2010/main" val="2100687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47629"/>
              </p:ext>
            </p:extLst>
          </p:nvPr>
        </p:nvGraphicFramePr>
        <p:xfrm>
          <a:off x="71438" y="885908"/>
          <a:ext cx="2500298" cy="41737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(39+975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на  сентябрь и с декабря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70370"/>
            <a:ext cx="4143372" cy="5544616"/>
          </a:xfrm>
          <a:prstGeom prst="rect">
            <a:avLst/>
          </a:prstGeom>
        </p:spPr>
      </p:pic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477391" y="60212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15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14856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(40+450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</a:t>
                      </a: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01.08.2026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477391" y="60212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58" y="771564"/>
            <a:ext cx="620302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08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68520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40+925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01.09.2026</a:t>
                      </a:r>
                      <a:endParaRPr lang="ru-RU" sz="14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572000" y="609329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73714"/>
            <a:ext cx="6232124" cy="37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5399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FFFF00"/>
                </a:solidFill>
              </a:rPr>
              <a:t>Скидки на эксплуатационные </a:t>
            </a:r>
            <a:r>
              <a:rPr lang="ru-RU" sz="2400" b="1" dirty="0" smtClean="0">
                <a:solidFill>
                  <a:srgbClr val="FFFF00"/>
                </a:solidFill>
              </a:rPr>
              <a:t>услуги</a:t>
            </a:r>
          </a:p>
          <a:p>
            <a:pPr algn="ctr"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FFFF00"/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При условии непрерывного срока размещения: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1 до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месяцев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10%;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6 до 9 месяцев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от 9 до 12 месяцев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свыше 1 года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25%</a:t>
            </a:r>
          </a:p>
          <a:p>
            <a:pPr algn="ctr">
              <a:buFont typeface="Arial" pitchFamily="34" charset="0"/>
              <a:buNone/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При заказе на размещение на конструкциях в количестве: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 3 до 5 полей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6 полей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  <a:p>
            <a:pPr algn="ctr">
              <a:buFont typeface="Arial" pitchFamily="34" charset="0"/>
              <a:buNone/>
              <a:defRPr/>
            </a:pPr>
            <a:endParaRPr lang="ru-RU" b="1" dirty="0" smtClean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Скидка рекламному агентству с 1-го месяца размещения –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</a:p>
          <a:p>
            <a:pPr algn="ctr">
              <a:defRPr/>
            </a:pPr>
            <a:endParaRPr lang="ru-RU" b="1" dirty="0" smtClean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Скидки, указанные в п.1 и 2 не распространяются на иностранную рекламу, размещаемую на конструкциях, расположенных на  40+450 км; на 40+925 км; на 41+520 км   </a:t>
            </a: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стоимость указана без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скидок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суммируются!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05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09421"/>
              </p:ext>
            </p:extLst>
          </p:nvPr>
        </p:nvGraphicFramePr>
        <p:xfrm>
          <a:off x="71438" y="885908"/>
          <a:ext cx="2500298" cy="47642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(41+520 км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левые стороны арки А1, А2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572000" y="609329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58" y="836712"/>
            <a:ext cx="6156176" cy="3551204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5400000">
            <a:off x="4383961" y="1959123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11" name="Стрелка вправо 14">
            <a:extLst>
              <a:ext uri="{FF2B5EF4-FFF2-40B4-BE49-F238E27FC236}">
                <a16:creationId xmlns="" xmlns:a16="http://schemas.microsoft.com/office/drawing/2014/main" id="{211DC0B6-3E7A-4FDC-BFBC-CD087626C393}"/>
              </a:ext>
            </a:extLst>
          </p:cNvPr>
          <p:cNvSpPr/>
          <p:nvPr/>
        </p:nvSpPr>
        <p:spPr>
          <a:xfrm rot="5400000">
            <a:off x="5368726" y="1943099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</p:spTree>
    <p:extLst>
      <p:ext uri="{BB962C8B-B14F-4D97-AF65-F5344CB8AC3E}">
        <p14:creationId xmlns:p14="http://schemas.microsoft.com/office/powerpoint/2010/main" val="21795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071546"/>
            <a:ext cx="7995411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Приглашаем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сотрудничеству!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876"/>
            <a:ext cx="550072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подробной информацией обращайтесь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тел: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8 (017) 230-27-37 (КЦ 4200), 8 (044) 542-47-25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0" dirty="0">
                <a:solidFill>
                  <a:srgbClr val="2C36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mr2302737@minsk-reklama.by</a:t>
            </a:r>
            <a:endParaRPr lang="ru-RU" b="1" i="0" dirty="0">
              <a:solidFill>
                <a:srgbClr val="2C36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</a:p>
        </p:txBody>
      </p:sp>
    </p:spTree>
    <p:extLst>
      <p:ext uri="{BB962C8B-B14F-4D97-AF65-F5344CB8AC3E}">
        <p14:creationId xmlns:p14="http://schemas.microsoft.com/office/powerpoint/2010/main" val="49687654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22E6C17-1538-42F3-8E5E-8F1A67EC6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5"/>
            <a:ext cx="8352928" cy="5328592"/>
          </a:xfrm>
        </p:spPr>
      </p:pic>
    </p:spTree>
    <p:extLst>
      <p:ext uri="{BB962C8B-B14F-4D97-AF65-F5344CB8AC3E}">
        <p14:creationId xmlns:p14="http://schemas.microsoft.com/office/powerpoint/2010/main" val="169347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428736"/>
            <a:ext cx="7995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аэропорт – «Минск» - Минск</a:t>
            </a:r>
          </a:p>
        </p:txBody>
      </p:sp>
    </p:spTree>
    <p:extLst>
      <p:ext uri="{BB962C8B-B14F-4D97-AF65-F5344CB8AC3E}">
        <p14:creationId xmlns:p14="http://schemas.microsoft.com/office/powerpoint/2010/main" val="60404886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94620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(17+290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698767"/>
            <a:ext cx="3801005" cy="194337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V="1">
            <a:off x="3635896" y="6165304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12508"/>
            <a:ext cx="6264696" cy="39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6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57987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(18+938км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764704"/>
            <a:ext cx="5796644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03" y="4698767"/>
            <a:ext cx="3801005" cy="194337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V="1">
            <a:off x="4716016" y="5805264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1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36195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11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(20+965км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76645"/>
            <a:ext cx="3801005" cy="194337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V="1">
            <a:off x="5292080" y="5373216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45413"/>
            <a:ext cx="5976664" cy="38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0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68685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12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(21+525км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76644"/>
            <a:ext cx="3801005" cy="194337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V="1">
            <a:off x="5364088" y="5229200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85418"/>
            <a:ext cx="6094444" cy="386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17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7308</TotalTime>
  <Words>1446</Words>
  <Application>Microsoft Office PowerPoint</Application>
  <PresentationFormat>Экран (4:3)</PresentationFormat>
  <Paragraphs>393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Плаксина</dc:creator>
  <cp:lastModifiedBy>ORK-Tankevich</cp:lastModifiedBy>
  <cp:revision>1051</cp:revision>
  <dcterms:created xsi:type="dcterms:W3CDTF">2015-03-11T10:24:18Z</dcterms:created>
  <dcterms:modified xsi:type="dcterms:W3CDTF">2026-06-26T06:02:45Z</dcterms:modified>
</cp:coreProperties>
</file>