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447" r:id="rId2"/>
    <p:sldId id="735" r:id="rId3"/>
    <p:sldId id="722" r:id="rId4"/>
    <p:sldId id="459" r:id="rId5"/>
    <p:sldId id="724" r:id="rId6"/>
    <p:sldId id="465" r:id="rId7"/>
    <p:sldId id="466" r:id="rId8"/>
    <p:sldId id="471" r:id="rId9"/>
    <p:sldId id="725" r:id="rId10"/>
    <p:sldId id="472" r:id="rId11"/>
    <p:sldId id="473" r:id="rId12"/>
    <p:sldId id="475" r:id="rId13"/>
    <p:sldId id="710" r:id="rId14"/>
    <p:sldId id="706" r:id="rId15"/>
    <p:sldId id="713" r:id="rId16"/>
    <p:sldId id="476" r:id="rId17"/>
    <p:sldId id="660" r:id="rId18"/>
    <p:sldId id="714" r:id="rId19"/>
    <p:sldId id="260" r:id="rId20"/>
  </p:sldIdLst>
  <p:sldSz cx="9144000" cy="6858000" type="screen4x3"/>
  <p:notesSz cx="6742113" cy="98758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18" autoAdjust="0"/>
    <p:restoredTop sz="94660"/>
  </p:normalViewPr>
  <p:slideViewPr>
    <p:cSldViewPr>
      <p:cViewPr varScale="1">
        <p:scale>
          <a:sx n="108" d="100"/>
          <a:sy n="108" d="100"/>
        </p:scale>
        <p:origin x="184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1582" cy="493792"/>
          </a:xfrm>
          <a:prstGeom prst="rect">
            <a:avLst/>
          </a:prstGeom>
        </p:spPr>
        <p:txBody>
          <a:bodyPr vert="horz" lIns="90853" tIns="45427" rIns="90853" bIns="4542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3792"/>
          </a:xfrm>
          <a:prstGeom prst="rect">
            <a:avLst/>
          </a:prstGeom>
        </p:spPr>
        <p:txBody>
          <a:bodyPr vert="horz" lIns="90853" tIns="45427" rIns="90853" bIns="45427" rtlCol="0"/>
          <a:lstStyle>
            <a:lvl1pPr algn="r">
              <a:defRPr sz="1200"/>
            </a:lvl1pPr>
          </a:lstStyle>
          <a:p>
            <a:fld id="{1CD343AE-2211-4A7A-9842-59EF4F648A87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41363"/>
            <a:ext cx="4935537" cy="37036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53" tIns="45427" rIns="90853" bIns="4542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4212" y="4691023"/>
            <a:ext cx="5393690" cy="4444127"/>
          </a:xfrm>
          <a:prstGeom prst="rect">
            <a:avLst/>
          </a:prstGeom>
        </p:spPr>
        <p:txBody>
          <a:bodyPr vert="horz" lIns="90853" tIns="45427" rIns="90853" bIns="45427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80333"/>
            <a:ext cx="2921582" cy="493792"/>
          </a:xfrm>
          <a:prstGeom prst="rect">
            <a:avLst/>
          </a:prstGeom>
        </p:spPr>
        <p:txBody>
          <a:bodyPr vert="horz" lIns="90853" tIns="45427" rIns="90853" bIns="4542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8971" y="9380333"/>
            <a:ext cx="2921582" cy="493792"/>
          </a:xfrm>
          <a:prstGeom prst="rect">
            <a:avLst/>
          </a:prstGeom>
        </p:spPr>
        <p:txBody>
          <a:bodyPr vert="horz" lIns="90853" tIns="45427" rIns="90853" bIns="45427" rtlCol="0" anchor="b"/>
          <a:lstStyle>
            <a:lvl1pPr algn="r">
              <a:defRPr sz="1200"/>
            </a:lvl1pPr>
          </a:lstStyle>
          <a:p>
            <a:fld id="{1CCAF542-8CD8-4E10-9435-28AD3807D2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581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C4CC-00C6-4076-B8F3-D65F57597991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64094-CCDF-4B89-8CCB-E6D8AA3328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350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C4CC-00C6-4076-B8F3-D65F57597991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64094-CCDF-4B89-8CCB-E6D8AA3328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6262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C4CC-00C6-4076-B8F3-D65F57597991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64094-CCDF-4B89-8CCB-E6D8AA3328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927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C4CC-00C6-4076-B8F3-D65F57597991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64094-CCDF-4B89-8CCB-E6D8AA3328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788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C4CC-00C6-4076-B8F3-D65F57597991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64094-CCDF-4B89-8CCB-E6D8AA3328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098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C4CC-00C6-4076-B8F3-D65F57597991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64094-CCDF-4B89-8CCB-E6D8AA3328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898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C4CC-00C6-4076-B8F3-D65F57597991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64094-CCDF-4B89-8CCB-E6D8AA3328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356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C4CC-00C6-4076-B8F3-D65F57597991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64094-CCDF-4B89-8CCB-E6D8AA3328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454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C4CC-00C6-4076-B8F3-D65F57597991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64094-CCDF-4B89-8CCB-E6D8AA3328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760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C4CC-00C6-4076-B8F3-D65F57597991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64094-CCDF-4B89-8CCB-E6D8AA3328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973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BC4CC-00C6-4076-B8F3-D65F57597991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64094-CCDF-4B89-8CCB-E6D8AA3328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1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BC4CC-00C6-4076-B8F3-D65F57597991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764094-CCDF-4B89-8CCB-E6D8AA3328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803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5739" y="2204864"/>
            <a:ext cx="7772400" cy="1758057"/>
          </a:xfrm>
        </p:spPr>
        <p:txBody>
          <a:bodyPr>
            <a:noAutofit/>
          </a:bodyPr>
          <a:lstStyle/>
          <a:p>
            <a:r>
              <a:rPr lang="ru-RU" sz="4800" b="1" dirty="0">
                <a:solidFill>
                  <a:schemeClr val="bg1"/>
                </a:solidFill>
              </a:rPr>
              <a:t>Реклама на биллбордах </a:t>
            </a:r>
            <a:br>
              <a:rPr lang="ru-RU" sz="4800" b="1" dirty="0">
                <a:solidFill>
                  <a:schemeClr val="bg1"/>
                </a:solidFill>
              </a:rPr>
            </a:br>
            <a:r>
              <a:rPr lang="ru-RU" sz="4800" b="1" dirty="0">
                <a:solidFill>
                  <a:schemeClr val="bg1"/>
                </a:solidFill>
              </a:rPr>
              <a:t>в Минске</a:t>
            </a:r>
            <a:br>
              <a:rPr lang="ru-RU" sz="4800" b="1">
                <a:solidFill>
                  <a:schemeClr val="bg1"/>
                </a:solidFill>
              </a:rPr>
            </a:br>
            <a:r>
              <a:rPr lang="ru-RU" sz="4800" b="1">
                <a:solidFill>
                  <a:schemeClr val="bg1"/>
                </a:solidFill>
              </a:rPr>
              <a:t>2026</a:t>
            </a:r>
            <a:br>
              <a:rPr lang="ru-RU" sz="4800" b="1" dirty="0">
                <a:solidFill>
                  <a:schemeClr val="bg1"/>
                </a:solidFill>
              </a:rPr>
            </a:br>
            <a:endParaRPr lang="ru-RU" sz="18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8896" y="6543201"/>
            <a:ext cx="2624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solidFill>
                  <a:srgbClr val="FFFF00"/>
                </a:solidFill>
              </a:rPr>
              <a:t>по состоянию на </a:t>
            </a:r>
          </a:p>
        </p:txBody>
      </p:sp>
    </p:spTree>
    <p:extLst>
      <p:ext uri="{BB962C8B-B14F-4D97-AF65-F5344CB8AC3E}">
        <p14:creationId xmlns:p14="http://schemas.microsoft.com/office/powerpoint/2010/main" val="3078942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370D2-79B1-ED7A-5A29-0C03933ED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5CFF1ED2-1241-EB10-7FDA-6802991458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8908820"/>
              </p:ext>
            </p:extLst>
          </p:nvPr>
        </p:nvGraphicFramePr>
        <p:xfrm>
          <a:off x="345502" y="692696"/>
          <a:ext cx="4082482" cy="484760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082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просп.</a:t>
                      </a:r>
                      <a:r>
                        <a:rPr lang="ru-RU" sz="15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Победителей, 22</a:t>
                      </a:r>
                      <a:endParaRPr lang="ru-RU" sz="15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Биллборд</a:t>
                      </a: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расположен около Дома Футбола, рядом с Федерацией хоккея Республики Беларусь, СООО «Мир фитнеса», через дорогу от универсама «Соседи». Интенсивный поток транспорта и пешеходов.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Сторона: Б</a:t>
                      </a:r>
                      <a:endParaRPr lang="ru-RU" sz="1500" b="1" dirty="0">
                        <a:solidFill>
                          <a:srgbClr val="FFFF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0" kern="1200" dirty="0">
                        <a:solidFill>
                          <a:srgbClr val="FFFF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3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</a:rPr>
                        <a:t>Размер:</a:t>
                      </a:r>
                      <a:r>
                        <a:rPr lang="ru-RU" sz="1500" b="0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latin typeface="+mj-lt"/>
                        </a:rPr>
                        <a:t>3х6м</a:t>
                      </a:r>
                    </a:p>
                  </a:txBody>
                  <a:tcPr marL="91472" marR="91472" marT="45708" marB="4570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5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</a:t>
                      </a: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размещения за сутки (с НДС):</a:t>
                      </a:r>
                      <a:endParaRPr lang="ru-RU" sz="15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75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35,00 руб. – отечественная  </a:t>
                      </a:r>
                      <a:r>
                        <a:rPr lang="ru-RU" sz="1500" b="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– 50% = 17,50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57,00 руб. – иностранная </a:t>
                      </a:r>
                      <a:r>
                        <a:rPr lang="ru-RU" sz="1500" b="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– 30% = 39,90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1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Печать плаката – 295,14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Монтаж -  295,27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Демонтаж – 178,20 руб. </a:t>
                      </a:r>
                      <a:endParaRPr lang="ru-RU" sz="15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1" u="sng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400" name="Прямоугольник 2">
            <a:extLst>
              <a:ext uri="{FF2B5EF4-FFF2-40B4-BE49-F238E27FC236}">
                <a16:creationId xmlns:a16="http://schemas.microsoft.com/office/drawing/2014/main" id="{B5040B65-C5C9-141D-7B75-0E50A32400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179928"/>
            <a:ext cx="62646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eaLnBrk="1" fontAlgn="ctr" hangingPunct="1">
              <a:buNone/>
              <a:defRPr/>
            </a:pPr>
            <a:endParaRPr lang="ru-RU" sz="16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39938" name="Picture 2">
            <a:extLst>
              <a:ext uri="{FF2B5EF4-FFF2-40B4-BE49-F238E27FC236}">
                <a16:creationId xmlns:a16="http://schemas.microsoft.com/office/drawing/2014/main" id="{5B00A758-E537-38F9-02B1-3FF48C574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248696"/>
            <a:ext cx="4536901" cy="2508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48AB6D-97CF-2065-522A-F57EC2F684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863" t="15001" r="25587" b="29000"/>
          <a:stretch>
            <a:fillRect/>
          </a:stretch>
        </p:blipFill>
        <p:spPr>
          <a:xfrm>
            <a:off x="4532460" y="628974"/>
            <a:ext cx="4464000" cy="2625886"/>
          </a:xfrm>
          <a:prstGeom prst="rect">
            <a:avLst/>
          </a:prstGeom>
        </p:spPr>
      </p:pic>
      <p:sp>
        <p:nvSpPr>
          <p:cNvPr id="4" name="Стрелка: вниз 3">
            <a:extLst>
              <a:ext uri="{FF2B5EF4-FFF2-40B4-BE49-F238E27FC236}">
                <a16:creationId xmlns:a16="http://schemas.microsoft.com/office/drawing/2014/main" id="{F9DE3FEC-A7A5-6C33-560E-329BE05E3780}"/>
              </a:ext>
            </a:extLst>
          </p:cNvPr>
          <p:cNvSpPr/>
          <p:nvPr/>
        </p:nvSpPr>
        <p:spPr>
          <a:xfrm>
            <a:off x="6948264" y="692696"/>
            <a:ext cx="72008" cy="36004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353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F9BAD-1CFA-39F9-9EDF-957FB9238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>
            <a:extLst>
              <a:ext uri="{FF2B5EF4-FFF2-40B4-BE49-F238E27FC236}">
                <a16:creationId xmlns:a16="http://schemas.microsoft.com/office/drawing/2014/main" id="{1CB9E1BA-8D24-3BC3-099C-678551F776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248696"/>
            <a:ext cx="4536901" cy="2534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F37A5458-0C63-7F24-B6B3-B03297402A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684808"/>
              </p:ext>
            </p:extLst>
          </p:nvPr>
        </p:nvGraphicFramePr>
        <p:xfrm>
          <a:off x="345502" y="692696"/>
          <a:ext cx="4082482" cy="461039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082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просп.</a:t>
                      </a:r>
                      <a:r>
                        <a:rPr lang="ru-RU" sz="15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Победителей (возле АЗС)</a:t>
                      </a:r>
                      <a:endParaRPr lang="ru-RU" sz="15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Интенсивный транспортный из п. Ждановичи к центру города, рядом АЗС «</a:t>
                      </a:r>
                      <a:r>
                        <a:rPr lang="ru-RU" sz="15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United</a:t>
                      </a: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5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Company</a:t>
                      </a: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»,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«Минск-Арена» , ТРЦ «Арена-Сити», поворот на п. Дрозды, напротив жилой комплекс «Лебяжий».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Сторона: Б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>
                          <a:solidFill>
                            <a:srgbClr val="FFFF00"/>
                          </a:solidFill>
                          <a:latin typeface="+mj-lt"/>
                        </a:rPr>
                        <a:t>свободен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3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</a:rPr>
                        <a:t>Размер:</a:t>
                      </a:r>
                      <a:r>
                        <a:rPr lang="ru-RU" sz="1500" b="0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latin typeface="+mj-lt"/>
                        </a:rPr>
                        <a:t>3х6м</a:t>
                      </a:r>
                    </a:p>
                  </a:txBody>
                  <a:tcPr marL="91472" marR="91472" marT="45708" marB="4570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5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</a:t>
                      </a: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размещения за сутки (с НДС):</a:t>
                      </a:r>
                      <a:endParaRPr lang="ru-RU" sz="15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75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35,00 руб. – отечественная  </a:t>
                      </a:r>
                      <a:r>
                        <a:rPr lang="ru-RU" sz="1500" b="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– 50% = 17,50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57,00 руб. – иностранная </a:t>
                      </a:r>
                      <a:r>
                        <a:rPr lang="ru-RU" sz="1500" b="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– 30% = 39,90 руб.</a:t>
                      </a:r>
                      <a:endParaRPr lang="ru-RU" sz="1500" b="0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Дополнительно оплачивается: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Печать плаката – 295,14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Монтаж -  295,27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Демонтаж – 178,20 руб. </a:t>
                      </a:r>
                      <a:endParaRPr lang="ru-RU" sz="1500" b="1" u="sng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400" name="Прямоугольник 2">
            <a:extLst>
              <a:ext uri="{FF2B5EF4-FFF2-40B4-BE49-F238E27FC236}">
                <a16:creationId xmlns:a16="http://schemas.microsoft.com/office/drawing/2014/main" id="{D34F11FB-DB47-0EC6-B0BD-7C35DEACF2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179928"/>
            <a:ext cx="62646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eaLnBrk="1" fontAlgn="ctr" hangingPunct="1">
              <a:buNone/>
              <a:defRPr/>
            </a:pPr>
            <a:endParaRPr lang="ru-RU" sz="16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26626" name="Picture 2" descr="D:\Фотографии конструкций\Минскреклама\Биллборды\победителей пр., около АЗС\DSC08576.JPG">
            <a:extLst>
              <a:ext uri="{FF2B5EF4-FFF2-40B4-BE49-F238E27FC236}">
                <a16:creationId xmlns:a16="http://schemas.microsoft.com/office/drawing/2014/main" id="{83EFC9E8-59D0-90C0-BC7D-FAC889431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796" y="692696"/>
            <a:ext cx="4536089" cy="25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8580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687762"/>
              </p:ext>
            </p:extLst>
          </p:nvPr>
        </p:nvGraphicFramePr>
        <p:xfrm>
          <a:off x="345502" y="692696"/>
          <a:ext cx="4082482" cy="461900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082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просп.</a:t>
                      </a:r>
                      <a:r>
                        <a:rPr lang="ru-RU" sz="15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Победителей, напр. д. 123</a:t>
                      </a:r>
                      <a:endParaRPr lang="ru-RU" sz="15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Интенсивный транспортный из п. Ждановичи к центру города, рядом АЗС «</a:t>
                      </a:r>
                      <a:r>
                        <a:rPr lang="ru-RU" sz="15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United</a:t>
                      </a: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5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Company</a:t>
                      </a: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», «Минск-Арена» , ТРЦ «Арена-Сити», поворот на п. Дрозды, напротив жилой комплекс «Лебяжий».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Сторона: Б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>
                          <a:solidFill>
                            <a:srgbClr val="FFFF00"/>
                          </a:solidFill>
                          <a:latin typeface="+mj-lt"/>
                        </a:rPr>
                        <a:t>свободен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3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</a:rPr>
                        <a:t>Размер:</a:t>
                      </a:r>
                      <a:r>
                        <a:rPr lang="ru-RU" sz="1500" b="0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latin typeface="+mj-lt"/>
                        </a:rPr>
                        <a:t>3х6м</a:t>
                      </a:r>
                    </a:p>
                  </a:txBody>
                  <a:tcPr marL="91472" marR="91472" marT="45708" marB="4570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5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</a:t>
                      </a: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размещения за сутки (с НДС):</a:t>
                      </a:r>
                      <a:endParaRPr lang="ru-RU" sz="15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75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35,00 руб. – отечественная  </a:t>
                      </a:r>
                      <a:r>
                        <a:rPr lang="ru-RU" sz="1500" b="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– 50% = 17,50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57,00 руб. – иностранная </a:t>
                      </a:r>
                      <a:r>
                        <a:rPr lang="ru-RU" sz="1500" b="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– 30% = 39,90 руб.</a:t>
                      </a:r>
                      <a:endParaRPr lang="ru-RU" sz="1500" b="0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0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Дополнительно оплачивается: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Печать плаката – 295,14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Монтаж -  295,27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Демонтаж – 178,20 руб. </a:t>
                      </a:r>
                      <a:endParaRPr lang="ru-RU" sz="1500" b="1" u="sng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400" name="Прямоугольник 2"/>
          <p:cNvSpPr>
            <a:spLocks noChangeArrowheads="1"/>
          </p:cNvSpPr>
          <p:nvPr/>
        </p:nvSpPr>
        <p:spPr bwMode="auto">
          <a:xfrm>
            <a:off x="107504" y="179928"/>
            <a:ext cx="62646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eaLnBrk="1" fontAlgn="ctr" hangingPunct="1">
              <a:buNone/>
              <a:defRPr/>
            </a:pPr>
            <a:endParaRPr lang="ru-RU" sz="16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248695"/>
            <a:ext cx="4536901" cy="2677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0" name="Picture 2" descr="D:\Фотографии конструкций\Минскреклама\Биллборды\Победителей пр., 123\DSC085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3" y="692238"/>
            <a:ext cx="4536901" cy="255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9015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BC00E-BD93-891C-E42F-DC7B5B087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D:\Фотографии конструкций\Минскреклама\Биллборды\Победителей МКАД В напр Криница\DSC06674.jpg">
            <a:extLst>
              <a:ext uri="{FF2B5EF4-FFF2-40B4-BE49-F238E27FC236}">
                <a16:creationId xmlns:a16="http://schemas.microsoft.com/office/drawing/2014/main" id="{6FB7AA80-ADDC-DA18-81D9-C192F70890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5" t="4140" r="22188" b="24161"/>
          <a:stretch/>
        </p:blipFill>
        <p:spPr bwMode="auto">
          <a:xfrm>
            <a:off x="4427984" y="667512"/>
            <a:ext cx="4536901" cy="258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1FD543A-B837-8476-370B-54E650D1AA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5145458"/>
              </p:ext>
            </p:extLst>
          </p:nvPr>
        </p:nvGraphicFramePr>
        <p:xfrm>
          <a:off x="345502" y="692696"/>
          <a:ext cx="4082482" cy="484760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082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просп.</a:t>
                      </a:r>
                      <a:r>
                        <a:rPr lang="ru-RU" sz="15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Победителей, </a:t>
                      </a:r>
                      <a:r>
                        <a:rPr lang="ru-RU" sz="1500" b="1" kern="1200" baseline="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Крыница</a:t>
                      </a:r>
                      <a:endParaRPr lang="ru-RU" sz="15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Расположен в районе транспортной развязки МКАД и пр. Победителей, на съезде с МКАД. Рядом санаторий «</a:t>
                      </a:r>
                      <a:r>
                        <a:rPr lang="ru-RU" sz="15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Крыница</a:t>
                      </a: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», лагерь «Лидер». Заведения «</a:t>
                      </a:r>
                      <a:r>
                        <a:rPr lang="en-US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Grill </a:t>
                      </a:r>
                      <a:r>
                        <a:rPr lang="en-US" sz="15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Manero</a:t>
                      </a: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», «Каракатица», «Шашлычный двор».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Сторона: Б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>
                          <a:solidFill>
                            <a:srgbClr val="FFFF00"/>
                          </a:solidFill>
                          <a:latin typeface="+mj-lt"/>
                        </a:rPr>
                        <a:t>свободен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3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</a:rPr>
                        <a:t>Размер:</a:t>
                      </a:r>
                      <a:r>
                        <a:rPr lang="ru-RU" sz="1500" b="0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latin typeface="+mj-lt"/>
                        </a:rPr>
                        <a:t>3х12м</a:t>
                      </a:r>
                    </a:p>
                  </a:txBody>
                  <a:tcPr marL="91472" marR="91472" marT="45708" marB="4570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5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</a:t>
                      </a: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размещения за сутки (с НДС):</a:t>
                      </a:r>
                      <a:endParaRPr lang="ru-RU" sz="15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75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53,00 руб. – отечественная  </a:t>
                      </a:r>
                      <a:r>
                        <a:rPr lang="ru-RU" sz="1500" b="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(-50%)= 26,50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85,00 руб. – иностранная </a:t>
                      </a:r>
                      <a:r>
                        <a:rPr lang="ru-RU" sz="1500" b="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(-30%)= 59,50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Дополнительно оплачивается: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Печать плаката – 590,28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Монтаж -   590,54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Демонтаж – 356,40 руб. </a:t>
                      </a:r>
                      <a:endParaRPr lang="ru-RU" sz="1500" b="1" u="sng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0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400" name="Прямоугольник 2">
            <a:extLst>
              <a:ext uri="{FF2B5EF4-FFF2-40B4-BE49-F238E27FC236}">
                <a16:creationId xmlns:a16="http://schemas.microsoft.com/office/drawing/2014/main" id="{465F271C-0B54-FF72-E552-B3CC83466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179928"/>
            <a:ext cx="62646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eaLnBrk="1" fontAlgn="ctr" hangingPunct="1">
              <a:buNone/>
              <a:defRPr/>
            </a:pPr>
            <a:endParaRPr lang="ru-RU" sz="16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648EF273-9A2A-EC24-5F7E-AA4BDC4FEE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248696"/>
            <a:ext cx="4536901" cy="2633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4791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3623140"/>
              </p:ext>
            </p:extLst>
          </p:nvPr>
        </p:nvGraphicFramePr>
        <p:xfrm>
          <a:off x="345502" y="692696"/>
          <a:ext cx="4082482" cy="484760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082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ул. </a:t>
                      </a:r>
                      <a:r>
                        <a:rPr lang="ru-RU" sz="15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Заславская</a:t>
                      </a:r>
                      <a:r>
                        <a:rPr lang="ru-RU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(рядом с </a:t>
                      </a:r>
                      <a:r>
                        <a:rPr lang="ru-RU" sz="15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ун</a:t>
                      </a:r>
                      <a:r>
                        <a:rPr lang="ru-RU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-мом</a:t>
                      </a:r>
                      <a:r>
                        <a:rPr lang="ru-RU" sz="15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«Юбилейный»)</a:t>
                      </a:r>
                      <a:endParaRPr lang="ru-RU" sz="15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Биллборд расположен в центре города, по направлению движения от  головного офиса  ЗАО «</a:t>
                      </a:r>
                      <a:r>
                        <a:rPr lang="ru-RU" sz="15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БелСвиссБанк</a:t>
                      </a: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» и отделения  ОАО «</a:t>
                      </a:r>
                      <a:r>
                        <a:rPr lang="ru-RU" sz="15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Белвнешэкономбанк</a:t>
                      </a: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» к магазину «Соседи».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Сторона: А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Свободен</a:t>
                      </a:r>
                      <a:endParaRPr lang="ru-RU" sz="15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3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</a:rPr>
                        <a:t>Размер:</a:t>
                      </a:r>
                      <a:r>
                        <a:rPr lang="ru-RU" sz="1500" b="0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latin typeface="+mj-lt"/>
                        </a:rPr>
                        <a:t>3х6м</a:t>
                      </a:r>
                    </a:p>
                  </a:txBody>
                  <a:tcPr marL="91472" marR="91472" marT="45708" marB="4570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5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</a:t>
                      </a: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размещения за сутки (с НДС):</a:t>
                      </a:r>
                      <a:endParaRPr lang="ru-RU" sz="15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75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35,00 руб. – отечественная  </a:t>
                      </a:r>
                      <a:r>
                        <a:rPr lang="ru-RU" sz="1500" b="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– 30% = 24,50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57,00 руб. – иностранная </a:t>
                      </a:r>
                      <a:r>
                        <a:rPr lang="ru-RU" sz="1500" b="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– 15% = 48,45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59,00 руб. – реклама игорных заведений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1" u="sng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Дополнительно оплачивается: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Печать плаката – 295,14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Монтаж -  295,27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Демонтаж – 178,20 руб. </a:t>
                      </a:r>
                      <a:endParaRPr lang="ru-RU" sz="1500" b="1" u="sng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1" u="sng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400" name="Прямоугольник 2"/>
          <p:cNvSpPr>
            <a:spLocks noChangeArrowheads="1"/>
          </p:cNvSpPr>
          <p:nvPr/>
        </p:nvSpPr>
        <p:spPr bwMode="auto">
          <a:xfrm>
            <a:off x="107504" y="179928"/>
            <a:ext cx="62646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eaLnBrk="1" fontAlgn="ctr" hangingPunct="1">
              <a:buNone/>
              <a:defRPr/>
            </a:pPr>
            <a:endParaRPr lang="ru-RU" sz="16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959" y="3248696"/>
            <a:ext cx="4544926" cy="262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D:\Фотографии конструкций\Минскреклама\Биллборды\Заславская ул., около у-ма «Юбилейный»\893355166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5" t="9371" r="22645" b="20900"/>
          <a:stretch/>
        </p:blipFill>
        <p:spPr bwMode="auto">
          <a:xfrm>
            <a:off x="4427984" y="692696"/>
            <a:ext cx="4536901" cy="25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9263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 descr="D:\Фотографии конструкций\Минскреклама\Биллборды\Заславская ул., напротив у-ма«Юбилейный»\IMG_20180918_16261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2" t="4839" r="6609" b="24161"/>
          <a:stretch/>
        </p:blipFill>
        <p:spPr bwMode="auto">
          <a:xfrm>
            <a:off x="4427984" y="692696"/>
            <a:ext cx="4536901" cy="25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0629902"/>
              </p:ext>
            </p:extLst>
          </p:nvPr>
        </p:nvGraphicFramePr>
        <p:xfrm>
          <a:off x="345502" y="692696"/>
          <a:ext cx="4082482" cy="507620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082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ул. </a:t>
                      </a:r>
                      <a:r>
                        <a:rPr lang="ru-RU" sz="15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Заславская</a:t>
                      </a:r>
                      <a:r>
                        <a:rPr lang="ru-RU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(напр. </a:t>
                      </a:r>
                      <a:r>
                        <a:rPr lang="ru-RU" sz="15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ун-ма</a:t>
                      </a:r>
                      <a:r>
                        <a:rPr lang="ru-RU" sz="15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«Юбилейный»)</a:t>
                      </a:r>
                      <a:endParaRPr lang="ru-RU" sz="15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Биллборд</a:t>
                      </a: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расположен в центре города, по направлению движения от  головного офиса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ЗАО «</a:t>
                      </a:r>
                      <a:r>
                        <a:rPr lang="ru-RU" sz="15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БелСвиссБанк</a:t>
                      </a: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» и отделения  ОАО «Белвнешэкономбанк», напротив магазина «Соседи», Аптека.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Сторона: А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Свободен</a:t>
                      </a:r>
                      <a:endParaRPr lang="ru-RU" sz="15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3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</a:rPr>
                        <a:t>Размер:</a:t>
                      </a:r>
                      <a:r>
                        <a:rPr lang="ru-RU" sz="1500" b="0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latin typeface="+mj-lt"/>
                        </a:rPr>
                        <a:t>3х6м</a:t>
                      </a:r>
                    </a:p>
                  </a:txBody>
                  <a:tcPr marL="91472" marR="91472" marT="45708" marB="4570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5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</a:t>
                      </a: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размещения за сутки (с НДС):</a:t>
                      </a:r>
                      <a:endParaRPr lang="ru-RU" sz="15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75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35,00 руб. – отечественная  </a:t>
                      </a:r>
                      <a:r>
                        <a:rPr lang="ru-RU" sz="1500" b="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– 30% = 24,50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57,00 руб. – иностранная </a:t>
                      </a:r>
                      <a:r>
                        <a:rPr lang="ru-RU" sz="1500" b="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– 15% = 48,45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59,00 руб. – реклама игорных заведений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0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0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Дополнительно оплачивается: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Печать плаката – 295,14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Монтаж -  295,27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Демонтаж – 178,20 руб. </a:t>
                      </a:r>
                      <a:endParaRPr lang="ru-RU" sz="1500" b="1" u="sng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400" name="Прямоугольник 2"/>
          <p:cNvSpPr>
            <a:spLocks noChangeArrowheads="1"/>
          </p:cNvSpPr>
          <p:nvPr/>
        </p:nvSpPr>
        <p:spPr bwMode="auto">
          <a:xfrm>
            <a:off x="107504" y="179928"/>
            <a:ext cx="62646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eaLnBrk="1" fontAlgn="ctr" hangingPunct="1">
              <a:buNone/>
              <a:defRPr/>
            </a:pPr>
            <a:endParaRPr lang="ru-RU" sz="16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903" y="4990531"/>
            <a:ext cx="3204000" cy="1867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7936DEE-9AC1-E083-E902-6C00541657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887" t="20601" r="21652" b="40200"/>
          <a:stretch>
            <a:fillRect/>
          </a:stretch>
        </p:blipFill>
        <p:spPr>
          <a:xfrm>
            <a:off x="4716018" y="3111502"/>
            <a:ext cx="4248472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650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526" y="3534325"/>
            <a:ext cx="4536901" cy="2391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2413388"/>
              </p:ext>
            </p:extLst>
          </p:nvPr>
        </p:nvGraphicFramePr>
        <p:xfrm>
          <a:off x="345502" y="692696"/>
          <a:ext cx="4082482" cy="484760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082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просп.</a:t>
                      </a:r>
                      <a:r>
                        <a:rPr lang="ru-RU" sz="15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Независимости – ул. </a:t>
                      </a:r>
                      <a:r>
                        <a:rPr lang="ru-RU" sz="1500" b="1" kern="1200" baseline="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Рогачёвская</a:t>
                      </a:r>
                      <a:r>
                        <a:rPr lang="ru-RU" sz="15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(1)</a:t>
                      </a:r>
                      <a:endParaRPr lang="ru-RU" sz="15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Сторона расположена на въезд в</a:t>
                      </a:r>
                      <a:r>
                        <a:rPr lang="ru-RU" sz="1500" b="0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город</a:t>
                      </a: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Минск из аэропорта.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Напротив расположен спортивный комплекс «Уручье», автоцентры «KIA», «AUDI», «</a:t>
                      </a:r>
                      <a:r>
                        <a:rPr lang="ru-RU" sz="15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Volkswagen</a:t>
                      </a: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».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Сторона: А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baseline="0" dirty="0">
                          <a:solidFill>
                            <a:srgbClr val="FFFF00"/>
                          </a:solidFill>
                          <a:latin typeface="+mj-lt"/>
                        </a:rPr>
                        <a:t> свободен с 08.09.2026</a:t>
                      </a:r>
                      <a:endParaRPr lang="ru-RU" sz="1500" b="0" dirty="0">
                        <a:solidFill>
                          <a:srgbClr val="FFFF00"/>
                        </a:solidFill>
                        <a:latin typeface="+mj-lt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3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</a:rPr>
                        <a:t>Размер:</a:t>
                      </a:r>
                      <a:r>
                        <a:rPr lang="ru-RU" sz="1500" b="0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latin typeface="+mj-lt"/>
                        </a:rPr>
                        <a:t>3х12м</a:t>
                      </a:r>
                    </a:p>
                  </a:txBody>
                  <a:tcPr marL="91472" marR="91472" marT="45708" marB="4570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5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</a:t>
                      </a: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размещения за сутки (с НДС):</a:t>
                      </a:r>
                      <a:endParaRPr lang="ru-RU" sz="15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75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53,00 руб. – отечественная  </a:t>
                      </a:r>
                      <a:r>
                        <a:rPr lang="ru-RU" sz="1500" b="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(-10%)= 47,70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85,00 руб. – иностранная </a:t>
                      </a:r>
                      <a:r>
                        <a:rPr lang="ru-RU" sz="1500" b="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(-5%)= 80,75 руб.</a:t>
                      </a: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0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Дополнительно оплачивается: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Печать плаката – 590,28 руб. с НДС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Монтаж – 590,54 руб. с НДС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Демонтаж – 356,40 руб. с НДС  </a:t>
                      </a:r>
                      <a:endParaRPr lang="ru-RU" sz="15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u="sng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500" b="1" u="sng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400" name="Прямоугольник 2"/>
          <p:cNvSpPr>
            <a:spLocks noChangeArrowheads="1"/>
          </p:cNvSpPr>
          <p:nvPr/>
        </p:nvSpPr>
        <p:spPr bwMode="auto">
          <a:xfrm>
            <a:off x="107504" y="179928"/>
            <a:ext cx="62646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eaLnBrk="1" fontAlgn="ctr" hangingPunct="1">
              <a:buNone/>
              <a:defRPr/>
            </a:pPr>
            <a:endParaRPr lang="ru-RU" sz="16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89E32F-560A-66CA-9B72-92B3D50B27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898" t="13944" r="21179" b="39748"/>
          <a:stretch>
            <a:fillRect/>
          </a:stretch>
        </p:blipFill>
        <p:spPr>
          <a:xfrm>
            <a:off x="4542915" y="906325"/>
            <a:ext cx="4431512" cy="26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298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B8369-CC31-2925-B058-2ED5BFBAD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0A4085EF-1612-208D-0E83-63CE2ED8C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526" y="3534325"/>
            <a:ext cx="4536901" cy="2391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578167A-401D-408E-D097-0C818C376D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585751"/>
              </p:ext>
            </p:extLst>
          </p:nvPr>
        </p:nvGraphicFramePr>
        <p:xfrm>
          <a:off x="345502" y="692696"/>
          <a:ext cx="4082482" cy="484760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082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просп.</a:t>
                      </a:r>
                      <a:r>
                        <a:rPr lang="ru-RU" sz="15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Независимости – ул. </a:t>
                      </a:r>
                      <a:r>
                        <a:rPr lang="ru-RU" sz="1500" b="1" kern="1200" baseline="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Рогачёвская</a:t>
                      </a:r>
                      <a:r>
                        <a:rPr lang="ru-RU" sz="15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(1)</a:t>
                      </a:r>
                      <a:endParaRPr lang="ru-RU" sz="15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Сторона расположена на выезд из</a:t>
                      </a:r>
                      <a:r>
                        <a:rPr lang="ru-RU" sz="1500" b="0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города</a:t>
                      </a: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Минск в направлении аэропорта.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Напротив расположен спортивный комплекс «Уручье», автоцентры «KIA», «AUDI», «</a:t>
                      </a:r>
                      <a:r>
                        <a:rPr lang="ru-RU" sz="15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Volkswagen</a:t>
                      </a: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».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Сторона: Б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baseline="0" dirty="0">
                          <a:solidFill>
                            <a:srgbClr val="FFFF00"/>
                          </a:solidFill>
                          <a:latin typeface="+mj-lt"/>
                        </a:rPr>
                        <a:t>Свободен </a:t>
                      </a:r>
                      <a:endParaRPr lang="ru-RU" sz="1500" b="0" dirty="0">
                        <a:solidFill>
                          <a:srgbClr val="FFFF00"/>
                        </a:solidFill>
                        <a:latin typeface="+mj-lt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3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</a:rPr>
                        <a:t>Размер:</a:t>
                      </a:r>
                      <a:r>
                        <a:rPr lang="ru-RU" sz="1500" b="0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latin typeface="+mj-lt"/>
                        </a:rPr>
                        <a:t>3х12м</a:t>
                      </a:r>
                    </a:p>
                  </a:txBody>
                  <a:tcPr marL="91472" marR="91472" marT="45708" marB="4570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5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</a:t>
                      </a: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размещения за сутки (с НДС):</a:t>
                      </a:r>
                      <a:endParaRPr lang="ru-RU" sz="15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75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53,00 руб. – отечественная  </a:t>
                      </a:r>
                      <a:r>
                        <a:rPr lang="ru-RU" sz="1500" b="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(-50%)= 26,50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85,00 руб. – иностранная </a:t>
                      </a:r>
                      <a:r>
                        <a:rPr lang="ru-RU" sz="1500" b="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(-30%)= 59,50 руб.</a:t>
                      </a: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0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Дополнительно оплачивается: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Печать плаката – 590,28 руб. с НДС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Монтаж – 590,54 руб. с НДС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Демонтаж – 356,40 руб. с НДС  </a:t>
                      </a:r>
                      <a:endParaRPr lang="ru-RU" sz="15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u="sng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500" b="1" u="sng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400" name="Прямоугольник 2">
            <a:extLst>
              <a:ext uri="{FF2B5EF4-FFF2-40B4-BE49-F238E27FC236}">
                <a16:creationId xmlns:a16="http://schemas.microsoft.com/office/drawing/2014/main" id="{0FE1E642-0E3B-93A8-0973-DC238B9C8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179928"/>
            <a:ext cx="62646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eaLnBrk="1" fontAlgn="ctr" hangingPunct="1">
              <a:buNone/>
              <a:defRPr/>
            </a:pPr>
            <a:endParaRPr lang="ru-RU" sz="16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A0E65DF-ED3C-CFE4-A897-A5CBE2B5C6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0376" y="739890"/>
            <a:ext cx="4584509" cy="280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80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565" y="3534325"/>
            <a:ext cx="4536901" cy="2391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772993"/>
              </p:ext>
            </p:extLst>
          </p:nvPr>
        </p:nvGraphicFramePr>
        <p:xfrm>
          <a:off x="345502" y="692696"/>
          <a:ext cx="4082482" cy="484760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082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просп.</a:t>
                      </a:r>
                      <a:r>
                        <a:rPr lang="ru-RU" sz="15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Независимости – ул. </a:t>
                      </a:r>
                      <a:r>
                        <a:rPr lang="ru-RU" sz="1500" b="1" kern="1200" baseline="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Рогачёвская</a:t>
                      </a:r>
                      <a:r>
                        <a:rPr lang="ru-RU" sz="15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(2)</a:t>
                      </a:r>
                      <a:endParaRPr lang="ru-RU" sz="15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Сторона расположена на въезд в</a:t>
                      </a:r>
                      <a:r>
                        <a:rPr lang="ru-RU" sz="1500" b="0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город</a:t>
                      </a: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Минск. Напротив расположен спортивный комплекс «Уручье», автоцентры «KIA», «AUDI», «</a:t>
                      </a:r>
                      <a:r>
                        <a:rPr lang="ru-RU" sz="15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Volkswagen</a:t>
                      </a: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».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Сторона: А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>
                          <a:solidFill>
                            <a:srgbClr val="FFFF00"/>
                          </a:solidFill>
                          <a:latin typeface="+mj-lt"/>
                        </a:rPr>
                        <a:t>Свободен с 01.09.2026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3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</a:rPr>
                        <a:t>Размер:</a:t>
                      </a:r>
                      <a:r>
                        <a:rPr lang="ru-RU" sz="1500" b="0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latin typeface="+mj-lt"/>
                        </a:rPr>
                        <a:t>3х12м</a:t>
                      </a:r>
                    </a:p>
                  </a:txBody>
                  <a:tcPr marL="91472" marR="91472" marT="45708" marB="4570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5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</a:t>
                      </a: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размещения за сутки (с НДС):</a:t>
                      </a:r>
                      <a:endParaRPr lang="ru-RU" sz="15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75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53,00 руб. – отечественная  </a:t>
                      </a:r>
                      <a:r>
                        <a:rPr lang="ru-RU" sz="1500" b="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(-10%)= 47,70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85,00 руб. – иностранная </a:t>
                      </a:r>
                      <a:r>
                        <a:rPr lang="ru-RU" sz="1500" b="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(-5%)= 80,75 руб.</a:t>
                      </a: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88,00 руб.- реклама игорных заведений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0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Дополнительно оплачивается: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Печать плаката – 590,28 руб. с НДС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Монтаж – 590,54 руб. с НДС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Демонтаж – 356,40 руб. с НДС</a:t>
                      </a:r>
                      <a:endParaRPr lang="ru-RU" sz="1500" b="1" u="sng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400" name="Прямоугольник 2"/>
          <p:cNvSpPr>
            <a:spLocks noChangeArrowheads="1"/>
          </p:cNvSpPr>
          <p:nvPr/>
        </p:nvSpPr>
        <p:spPr bwMode="auto">
          <a:xfrm>
            <a:off x="107504" y="179928"/>
            <a:ext cx="62646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eaLnBrk="1" fontAlgn="ctr" hangingPunct="1">
              <a:buNone/>
              <a:defRPr/>
            </a:pPr>
            <a:endParaRPr lang="ru-RU" sz="16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755063"/>
            <a:ext cx="3744000" cy="28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0187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526" y="3717032"/>
            <a:ext cx="4536901" cy="2391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1753192"/>
              </p:ext>
            </p:extLst>
          </p:nvPr>
        </p:nvGraphicFramePr>
        <p:xfrm>
          <a:off x="345502" y="692696"/>
          <a:ext cx="4082482" cy="553340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082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просп.</a:t>
                      </a:r>
                      <a:r>
                        <a:rPr lang="ru-RU" sz="15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Независимости – ул. </a:t>
                      </a:r>
                      <a:r>
                        <a:rPr lang="ru-RU" sz="1500" b="1" kern="1200" baseline="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Рогачёвская</a:t>
                      </a:r>
                      <a:r>
                        <a:rPr lang="ru-RU" sz="15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(2) </a:t>
                      </a:r>
                      <a:endParaRPr lang="ru-RU" sz="15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Сторона расположена на выезд из</a:t>
                      </a:r>
                      <a:r>
                        <a:rPr lang="ru-RU" sz="1500" b="0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города</a:t>
                      </a: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Минск в направлении аэропорта.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Напротив расположен спортивный комплекс «Уручье», автоцентры «KIA», «AUDI», «</a:t>
                      </a:r>
                      <a:r>
                        <a:rPr lang="ru-RU" sz="15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Volkswagen</a:t>
                      </a: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».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Сторона: Б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Свободен</a:t>
                      </a:r>
                      <a:endParaRPr lang="ru-RU" sz="1500" b="0" dirty="0">
                        <a:solidFill>
                          <a:srgbClr val="FFFF00"/>
                        </a:solidFill>
                        <a:latin typeface="+mj-lt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3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</a:rPr>
                        <a:t>Размер:</a:t>
                      </a:r>
                      <a:r>
                        <a:rPr lang="ru-RU" sz="1500" b="0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latin typeface="+mj-lt"/>
                        </a:rPr>
                        <a:t>3х12м</a:t>
                      </a:r>
                    </a:p>
                  </a:txBody>
                  <a:tcPr marL="91472" marR="91472" marT="45708" marB="4570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5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</a:t>
                      </a: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размещения за сутки (с НДС):</a:t>
                      </a:r>
                      <a:endParaRPr lang="ru-RU" sz="15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75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53,00 руб. – отечественная  </a:t>
                      </a:r>
                      <a:r>
                        <a:rPr lang="ru-RU" sz="1500" b="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(-50%)= 26,50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85,00 руб. – иностранная </a:t>
                      </a:r>
                      <a:r>
                        <a:rPr lang="ru-RU" sz="1500" b="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(-30%)= 59,50 руб.</a:t>
                      </a: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88,00 руб.- реклама игорных заведений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0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Дополнительно оплачивается: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Печать плаката – 590,28 руб. с НДС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Монтаж – 590,54 руб. с НДС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Демонтаж – 356,40 руб. с НДС</a:t>
                      </a:r>
                      <a:endParaRPr lang="ru-RU" sz="1500" b="1" u="sng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1" u="none" kern="1200" baseline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u="sng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500" b="1" u="sng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400" name="Прямоугольник 2"/>
          <p:cNvSpPr>
            <a:spLocks noChangeArrowheads="1"/>
          </p:cNvSpPr>
          <p:nvPr/>
        </p:nvSpPr>
        <p:spPr bwMode="auto">
          <a:xfrm>
            <a:off x="107504" y="179928"/>
            <a:ext cx="62646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eaLnBrk="1" fontAlgn="ctr" hangingPunct="1">
              <a:buNone/>
              <a:defRPr/>
            </a:pPr>
            <a:endParaRPr lang="ru-RU" sz="16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733533"/>
            <a:ext cx="3754066" cy="281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392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4374176"/>
              </p:ext>
            </p:extLst>
          </p:nvPr>
        </p:nvGraphicFramePr>
        <p:xfrm>
          <a:off x="345502" y="692696"/>
          <a:ext cx="4082482" cy="536576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082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просп.</a:t>
                      </a:r>
                      <a:r>
                        <a:rPr lang="ru-RU" sz="15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Независимости – ул. </a:t>
                      </a:r>
                      <a:r>
                        <a:rPr lang="ru-RU" sz="1500" b="1" kern="1200" baseline="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Рогачёвская</a:t>
                      </a:r>
                      <a:r>
                        <a:rPr lang="ru-RU" sz="15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(3) </a:t>
                      </a:r>
                      <a:endParaRPr lang="ru-RU" sz="15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1" dirty="0">
                          <a:solidFill>
                            <a:prstClr val="whit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Сторона расположена на выезд из города Минск. Напротив расположен спортивный комплекс «Уручье», автоцентры «</a:t>
                      </a:r>
                      <a:r>
                        <a:rPr lang="en-US" sz="1600" b="1" dirty="0">
                          <a:solidFill>
                            <a:prstClr val="whit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KIA</a:t>
                      </a:r>
                      <a:r>
                        <a:rPr lang="ru-RU" sz="1600" b="1" dirty="0">
                          <a:solidFill>
                            <a:prstClr val="whit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», «</a:t>
                      </a:r>
                      <a:r>
                        <a:rPr lang="en-US" sz="1600" b="1" dirty="0">
                          <a:solidFill>
                            <a:prstClr val="whit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AUDI</a:t>
                      </a:r>
                      <a:r>
                        <a:rPr lang="ru-RU" sz="1600" b="1" dirty="0">
                          <a:solidFill>
                            <a:prstClr val="whit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», «</a:t>
                      </a:r>
                      <a:r>
                        <a:rPr lang="en-US" sz="1600" b="1" dirty="0">
                          <a:solidFill>
                            <a:prstClr val="whit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Volkswagen</a:t>
                      </a:r>
                      <a:r>
                        <a:rPr lang="ru-RU" sz="1600" b="1" dirty="0">
                          <a:solidFill>
                            <a:prstClr val="whit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Сторона: Б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>
                          <a:solidFill>
                            <a:srgbClr val="FFFF00"/>
                          </a:solidFill>
                          <a:latin typeface="+mj-lt"/>
                        </a:rPr>
                        <a:t>свободен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3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</a:rPr>
                        <a:t>Размер:</a:t>
                      </a:r>
                      <a:r>
                        <a:rPr lang="ru-RU" sz="1500" b="0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latin typeface="+mj-lt"/>
                        </a:rPr>
                        <a:t>3х12м</a:t>
                      </a:r>
                    </a:p>
                  </a:txBody>
                  <a:tcPr marL="91472" marR="91472" marT="45708" marB="4570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5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</a:t>
                      </a: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размещения за сутки (с НДС):</a:t>
                      </a:r>
                      <a:endParaRPr lang="ru-RU" sz="15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75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53,00 руб. – отечественная  </a:t>
                      </a:r>
                      <a:r>
                        <a:rPr lang="ru-RU" sz="1500" b="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(-50%)= 26,50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85,00 руб. – иностранная </a:t>
                      </a:r>
                      <a:r>
                        <a:rPr lang="ru-RU" sz="1500" b="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(-30%)= 59,50 руб.</a:t>
                      </a: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88,00 руб.- реклама игорных заведений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0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Дополнительно оплачивается: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Печать плаката – 590,28 руб. с НДС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Монтаж – 590,54 руб. с НДС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Демонтаж – 356,40 руб. с НДС</a:t>
                      </a:r>
                      <a:endParaRPr lang="ru-RU" sz="1500" b="1" u="sng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1" u="none" kern="1200" baseline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u="sng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500" b="1" u="sng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400" name="Прямоугольник 2"/>
          <p:cNvSpPr>
            <a:spLocks noChangeArrowheads="1"/>
          </p:cNvSpPr>
          <p:nvPr/>
        </p:nvSpPr>
        <p:spPr bwMode="auto">
          <a:xfrm>
            <a:off x="107504" y="179928"/>
            <a:ext cx="62646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eaLnBrk="1" fontAlgn="ctr" hangingPunct="1">
              <a:buNone/>
              <a:defRPr/>
            </a:pPr>
            <a:endParaRPr lang="ru-RU" sz="16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526" y="3717032"/>
            <a:ext cx="4536901" cy="2391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764704"/>
            <a:ext cx="4069938" cy="2937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10784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129" y="3392712"/>
            <a:ext cx="4545756" cy="241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397953"/>
              </p:ext>
            </p:extLst>
          </p:nvPr>
        </p:nvGraphicFramePr>
        <p:xfrm>
          <a:off x="345502" y="692696"/>
          <a:ext cx="4082482" cy="461900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082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просп. Партизанский</a:t>
                      </a:r>
                      <a:r>
                        <a:rPr lang="ru-RU" sz="15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– ул. Нахимова (Б)</a:t>
                      </a:r>
                      <a:endParaRPr lang="ru-RU" sz="15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Биллборд расположен по направлению движения от ул. </a:t>
                      </a:r>
                      <a:r>
                        <a:rPr lang="ru-RU" sz="15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Аранской</a:t>
                      </a:r>
                      <a:r>
                        <a:rPr lang="ru-RU" sz="1500" b="0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по </a:t>
                      </a: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пр. Партизанскому</a:t>
                      </a:r>
                      <a:r>
                        <a:rPr lang="ru-RU" sz="1500" b="0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к ул. Ванеева</a:t>
                      </a:r>
                      <a:endParaRPr lang="ru-RU" sz="15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Сторона: Б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>
                          <a:solidFill>
                            <a:srgbClr val="FFFF00"/>
                          </a:solidFill>
                          <a:latin typeface="+mj-lt"/>
                        </a:rPr>
                        <a:t>свободен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3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</a:rPr>
                        <a:t>Размер:</a:t>
                      </a:r>
                      <a:r>
                        <a:rPr lang="ru-RU" sz="1500" b="0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latin typeface="+mj-lt"/>
                        </a:rPr>
                        <a:t>3х6м</a:t>
                      </a:r>
                    </a:p>
                  </a:txBody>
                  <a:tcPr marL="91472" marR="91472" marT="45708" marB="4570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5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</a:t>
                      </a: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размещения за сутки (с НДС):</a:t>
                      </a:r>
                      <a:endParaRPr lang="ru-RU" sz="15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75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30,00 руб. – отечественная  </a:t>
                      </a:r>
                      <a:r>
                        <a:rPr lang="ru-RU" sz="1500" b="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– 50% = 15,00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50,00 руб. – иностранная </a:t>
                      </a:r>
                      <a:r>
                        <a:rPr lang="ru-RU" sz="1500" b="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– 30% = 35,00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59,00 руб. – реклама игорных заведений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1" u="sng" kern="1200" baseline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Дополнительно оплачивается: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Печать плаката – 295,14 руб. с НДС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Монтаж – 295,27 руб. с НДС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Демонтаж – 178,20 руб. с НДС</a:t>
                      </a:r>
                      <a:endParaRPr lang="ru-RU" sz="15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1" u="sng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400" name="Прямоугольник 2"/>
          <p:cNvSpPr>
            <a:spLocks noChangeArrowheads="1"/>
          </p:cNvSpPr>
          <p:nvPr/>
        </p:nvSpPr>
        <p:spPr bwMode="auto">
          <a:xfrm>
            <a:off x="107504" y="179928"/>
            <a:ext cx="62646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eaLnBrk="1" fontAlgn="ctr" hangingPunct="1">
              <a:buNone/>
              <a:defRPr/>
            </a:pPr>
            <a:endParaRPr lang="ru-RU" sz="16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2" name="Picture 2" descr="M:\ORR\КУЗИНА Е.М\Минскреклама\Биллборды\Партизанский пр. - Нахимова\DSC0827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129" y="868011"/>
            <a:ext cx="4545756" cy="2560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0005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0666737"/>
              </p:ext>
            </p:extLst>
          </p:nvPr>
        </p:nvGraphicFramePr>
        <p:xfrm>
          <a:off x="345502" y="692696"/>
          <a:ext cx="4082482" cy="439040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082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ул.</a:t>
                      </a:r>
                      <a:r>
                        <a:rPr lang="ru-RU" sz="15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Ленина – ул. Ульяновская</a:t>
                      </a:r>
                      <a:endParaRPr lang="ru-RU" sz="15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Биллборд</a:t>
                      </a: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расположен на перекрестке возле КЗ «Минск», рядом стадион «Динамо», центральный детский парк имени М. Горького. Активный транспортный поток.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Сторона: Б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Свободен</a:t>
                      </a:r>
                      <a:endParaRPr lang="ru-RU" sz="15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3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</a:rPr>
                        <a:t>Размер:</a:t>
                      </a:r>
                      <a:r>
                        <a:rPr lang="ru-RU" sz="1500" b="0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latin typeface="+mj-lt"/>
                        </a:rPr>
                        <a:t>3х6м</a:t>
                      </a:r>
                    </a:p>
                  </a:txBody>
                  <a:tcPr marL="91472" marR="91472" marT="45708" marB="4570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5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</a:t>
                      </a: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размещения за сутки  (с НДС):</a:t>
                      </a:r>
                      <a:endParaRPr lang="ru-RU" sz="15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75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35,00 руб. – отечественная  </a:t>
                      </a:r>
                      <a:r>
                        <a:rPr lang="ru-RU" sz="1500" b="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– 50% = 17,50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57,00 руб. – иностранная </a:t>
                      </a:r>
                      <a:r>
                        <a:rPr lang="ru-RU" sz="1500" b="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– 30% = 39,90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59,00 руб. – реклама игорных заведений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Дополнительно оплачивается: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Печать плаката – 295,14 руб. с НДС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Монтаж – 295,27 руб. с НДС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Демонтаж – 178,20 руб. с НДС</a:t>
                      </a:r>
                      <a:endParaRPr lang="ru-RU" sz="15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400" name="Прямоугольник 2"/>
          <p:cNvSpPr>
            <a:spLocks noChangeArrowheads="1"/>
          </p:cNvSpPr>
          <p:nvPr/>
        </p:nvSpPr>
        <p:spPr bwMode="auto">
          <a:xfrm>
            <a:off x="107504" y="179928"/>
            <a:ext cx="62646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eaLnBrk="1" fontAlgn="ctr" hangingPunct="1">
              <a:buNone/>
              <a:defRPr/>
            </a:pPr>
            <a:endParaRPr lang="ru-RU" sz="16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543" y="3744451"/>
            <a:ext cx="4536901" cy="2439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B2C691C-3DD7-1558-85F4-A85A02EB3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0" t="30050" r="9400" b="25880"/>
          <a:stretch>
            <a:fillRect/>
          </a:stretch>
        </p:blipFill>
        <p:spPr>
          <a:xfrm>
            <a:off x="4622034" y="692696"/>
            <a:ext cx="4176464" cy="302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946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1984134"/>
              </p:ext>
            </p:extLst>
          </p:nvPr>
        </p:nvGraphicFramePr>
        <p:xfrm>
          <a:off x="345502" y="692696"/>
          <a:ext cx="4082482" cy="416180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082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ул.</a:t>
                      </a:r>
                      <a:r>
                        <a:rPr lang="ru-RU" sz="15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Ульяновская – ул. Октябрьская</a:t>
                      </a:r>
                      <a:endParaRPr lang="ru-RU" sz="15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Биллборд расположен на перекрестке возле стадиона «Динамо», рядом КЗ «Минск». Активный транспортный поток.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Сторона: А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>
                          <a:solidFill>
                            <a:srgbClr val="FFFF00"/>
                          </a:solidFill>
                          <a:latin typeface="+mj-lt"/>
                        </a:rPr>
                        <a:t>Свободен с 08.09.2026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3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</a:rPr>
                        <a:t>Размер:</a:t>
                      </a:r>
                      <a:r>
                        <a:rPr lang="ru-RU" sz="1500" b="0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latin typeface="+mj-lt"/>
                        </a:rPr>
                        <a:t>3х6м</a:t>
                      </a:r>
                    </a:p>
                  </a:txBody>
                  <a:tcPr marL="91472" marR="91472" marT="45708" marB="4570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5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</a:t>
                      </a: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размещения за сутки  (с НДС):</a:t>
                      </a:r>
                      <a:endParaRPr lang="ru-RU" sz="15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75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35,00 руб. – отечественная  </a:t>
                      </a:r>
                      <a:r>
                        <a:rPr lang="ru-RU" sz="1500" b="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– 30% = 24,50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54,00 руб. – иностранная </a:t>
                      </a:r>
                      <a:r>
                        <a:rPr lang="ru-RU" sz="1500" b="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– 15% = 48,45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59,00 руб. – реклама игорных заведений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Дополнительно оплачивается: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Печать плаката – 295,14 руб. с НДС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Монтаж – 295,27 руб. с НДС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Демонтаж – 178,20 руб. с НДС</a:t>
                      </a:r>
                      <a:endParaRPr lang="ru-RU" sz="15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400" name="Прямоугольник 2"/>
          <p:cNvSpPr>
            <a:spLocks noChangeArrowheads="1"/>
          </p:cNvSpPr>
          <p:nvPr/>
        </p:nvSpPr>
        <p:spPr bwMode="auto">
          <a:xfrm>
            <a:off x="107504" y="179928"/>
            <a:ext cx="62646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eaLnBrk="1" fontAlgn="ctr" hangingPunct="1">
              <a:buNone/>
              <a:defRPr/>
            </a:pPr>
            <a:endParaRPr lang="ru-RU" sz="1600" b="1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7668344" y="1700808"/>
            <a:ext cx="0" cy="36004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6073E62-96B4-4CC2-91B4-CCB5322345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862" t="10800" r="19288" b="9401"/>
          <a:stretch/>
        </p:blipFill>
        <p:spPr>
          <a:xfrm>
            <a:off x="4571022" y="1166135"/>
            <a:ext cx="4536000" cy="3402001"/>
          </a:xfrm>
          <a:prstGeom prst="rect">
            <a:avLst/>
          </a:prstGeom>
        </p:spPr>
      </p:pic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ABE590D0-0683-45C5-8E84-C98B6B5C4D76}"/>
              </a:ext>
            </a:extLst>
          </p:cNvPr>
          <p:cNvCxnSpPr/>
          <p:nvPr/>
        </p:nvCxnSpPr>
        <p:spPr>
          <a:xfrm>
            <a:off x="7668344" y="1772816"/>
            <a:ext cx="0" cy="3600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7803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39FC2-D972-6EDE-9D05-804BF5B81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FF9C4701-6CCA-E280-B16A-E1C62D5293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5760425"/>
              </p:ext>
            </p:extLst>
          </p:nvPr>
        </p:nvGraphicFramePr>
        <p:xfrm>
          <a:off x="345502" y="692696"/>
          <a:ext cx="4082482" cy="474778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082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просп.</a:t>
                      </a:r>
                      <a:r>
                        <a:rPr lang="ru-RU" sz="15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Дзержинского (со стороны ресторана «МАК</a:t>
                      </a:r>
                      <a:r>
                        <a:rPr lang="en-US" sz="15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.BY</a:t>
                      </a:r>
                      <a:r>
                        <a:rPr lang="ru-RU" sz="1500" b="1" kern="1200" baseline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») </a:t>
                      </a:r>
                      <a:endParaRPr lang="ru-RU" sz="15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1" dirty="0">
                          <a:solidFill>
                            <a:prstClr val="whit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Сторона расположена в районе ресторана «Мак.</a:t>
                      </a:r>
                      <a:r>
                        <a:rPr lang="en-US" sz="1600" b="1" dirty="0">
                          <a:solidFill>
                            <a:prstClr val="whit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by</a:t>
                      </a:r>
                      <a:r>
                        <a:rPr lang="ru-RU" sz="1600" b="1" dirty="0">
                          <a:solidFill>
                            <a:prstClr val="white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.» по пр. Дзержинского, 59. </a:t>
                      </a:r>
                      <a:endParaRPr lang="ru-RU" sz="15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Сторона: Б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baseline="0" dirty="0">
                          <a:solidFill>
                            <a:srgbClr val="FFFF00"/>
                          </a:solidFill>
                          <a:latin typeface="+mj-lt"/>
                        </a:rPr>
                        <a:t>Свободен</a:t>
                      </a:r>
                      <a:endParaRPr lang="ru-RU" sz="1500" b="0" dirty="0">
                        <a:solidFill>
                          <a:srgbClr val="FFFF00"/>
                        </a:solidFill>
                        <a:latin typeface="+mj-lt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3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</a:rPr>
                        <a:t>Размер:</a:t>
                      </a:r>
                      <a:r>
                        <a:rPr lang="ru-RU" sz="1500" b="0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latin typeface="+mj-lt"/>
                        </a:rPr>
                        <a:t>3х12м</a:t>
                      </a:r>
                    </a:p>
                  </a:txBody>
                  <a:tcPr marL="91472" marR="91472" marT="45708" marB="4570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5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</a:t>
                      </a: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размещения за сутки (с НДС):</a:t>
                      </a:r>
                      <a:endParaRPr lang="ru-RU" sz="15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75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45,00 руб. – отечественная  </a:t>
                      </a:r>
                      <a:r>
                        <a:rPr lang="ru-RU" sz="1500" b="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(-50%)= 22,50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85,00 руб. – иностранная </a:t>
                      </a:r>
                      <a:r>
                        <a:rPr lang="ru-RU" sz="1500" b="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(-30%)= 59,50 руб.</a:t>
                      </a: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88,00 руб.- реклама игорных заведений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0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Дополнительно оплачивается: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Печать плаката – 590,28 руб. с НДС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Монтаж – 590,54руб. с НДС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Демонтаж – 356,40 руб. с НДС </a:t>
                      </a:r>
                      <a:endParaRPr lang="ru-RU" sz="1500" b="0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1" u="none" kern="1200" baseline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u="sng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500" b="1" u="sng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400" name="Прямоугольник 2">
            <a:extLst>
              <a:ext uri="{FF2B5EF4-FFF2-40B4-BE49-F238E27FC236}">
                <a16:creationId xmlns:a16="http://schemas.microsoft.com/office/drawing/2014/main" id="{5C34A411-AD1A-1496-49B8-BB7B70B99A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179928"/>
            <a:ext cx="62646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eaLnBrk="1" fontAlgn="ctr" hangingPunct="1">
              <a:buNone/>
              <a:defRPr/>
            </a:pPr>
            <a:endParaRPr lang="ru-RU" sz="16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AA8BF10-5373-C032-D7B4-90178F14EC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712" t="21387" r="27551" b="29613"/>
          <a:stretch>
            <a:fillRect/>
          </a:stretch>
        </p:blipFill>
        <p:spPr>
          <a:xfrm>
            <a:off x="4702211" y="3733306"/>
            <a:ext cx="3816424" cy="2520280"/>
          </a:xfrm>
          <a:prstGeom prst="rect">
            <a:avLst/>
          </a:prstGeom>
        </p:spPr>
      </p:pic>
      <p:sp>
        <p:nvSpPr>
          <p:cNvPr id="9" name="Равнобедренный треугольник 8">
            <a:extLst>
              <a:ext uri="{FF2B5EF4-FFF2-40B4-BE49-F238E27FC236}">
                <a16:creationId xmlns:a16="http://schemas.microsoft.com/office/drawing/2014/main" id="{E407796D-6442-D385-DDE0-E1580ECDB969}"/>
              </a:ext>
            </a:extLst>
          </p:cNvPr>
          <p:cNvSpPr/>
          <p:nvPr/>
        </p:nvSpPr>
        <p:spPr>
          <a:xfrm>
            <a:off x="6804248" y="5013176"/>
            <a:ext cx="72008" cy="144016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8EBE9B-A9C4-B28B-F298-06BF3FF133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96" t="32150" r="949" b="31100"/>
          <a:stretch>
            <a:fillRect/>
          </a:stretch>
        </p:blipFill>
        <p:spPr>
          <a:xfrm>
            <a:off x="4702211" y="1213026"/>
            <a:ext cx="4082482" cy="2520280"/>
          </a:xfrm>
          <a:prstGeom prst="rect">
            <a:avLst/>
          </a:prstGeom>
        </p:spPr>
      </p:pic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FA68DD37-65CF-7FD6-528B-3281DCC22FFD}"/>
              </a:ext>
            </a:extLst>
          </p:cNvPr>
          <p:cNvSpPr/>
          <p:nvPr/>
        </p:nvSpPr>
        <p:spPr>
          <a:xfrm>
            <a:off x="6156176" y="1484784"/>
            <a:ext cx="144016" cy="50405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3723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279044"/>
              </p:ext>
            </p:extLst>
          </p:nvPr>
        </p:nvGraphicFramePr>
        <p:xfrm>
          <a:off x="345502" y="692696"/>
          <a:ext cx="4082482" cy="439040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082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ул.</a:t>
                      </a:r>
                      <a:r>
                        <a:rPr lang="ru-RU" sz="15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500" b="1" kern="1200" baseline="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Казинца</a:t>
                      </a:r>
                      <a:r>
                        <a:rPr lang="ru-RU" sz="15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– ул. </a:t>
                      </a:r>
                      <a:r>
                        <a:rPr lang="ru-RU" sz="1500" b="1" kern="1200" baseline="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Ландера</a:t>
                      </a:r>
                      <a:endParaRPr lang="ru-RU" sz="15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Биллборд</a:t>
                      </a: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расположен в районе "</a:t>
                      </a:r>
                      <a:r>
                        <a:rPr lang="ru-RU" sz="15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Курасовщина</a:t>
                      </a: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" рядом с остановкой общественного транспорта, недалеко находится </a:t>
                      </a:r>
                      <a:r>
                        <a:rPr lang="ru-RU" sz="15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Лошицкое</a:t>
                      </a: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водохранилище. Въезд/выезд из города со стороны МКАД.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Сторона: Б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3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</a:rPr>
                        <a:t>Размер:</a:t>
                      </a:r>
                      <a:r>
                        <a:rPr lang="ru-RU" sz="1500" b="0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latin typeface="+mj-lt"/>
                        </a:rPr>
                        <a:t>3х6м</a:t>
                      </a:r>
                    </a:p>
                  </a:txBody>
                  <a:tcPr marL="91472" marR="91472" marT="45708" marB="4570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5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</a:t>
                      </a: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размещения за сутки  (с НДС):</a:t>
                      </a:r>
                      <a:endParaRPr lang="ru-RU" sz="15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75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25,00 руб. – отечественная </a:t>
                      </a: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(-50%)= 12,50 руб.</a:t>
                      </a:r>
                      <a:endParaRPr lang="ru-RU" sz="1500" b="0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50,00 руб. – иностранная </a:t>
                      </a: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(-15%)= 35,00 руб.</a:t>
                      </a:r>
                      <a:endParaRPr lang="ru-RU" sz="1500" b="0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Реклама игорных заведений – 59,00 руб.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Дополнительно оплачивается: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Печать плаката – 295,14 руб. с НДС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Монтаж – 295,27 руб. с НДС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Демонтаж – 178,20 руб. с НДС</a:t>
                      </a:r>
                      <a:endParaRPr lang="ru-RU" sz="15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400" name="Прямоугольник 2"/>
          <p:cNvSpPr>
            <a:spLocks noChangeArrowheads="1"/>
          </p:cNvSpPr>
          <p:nvPr/>
        </p:nvSpPr>
        <p:spPr bwMode="auto">
          <a:xfrm>
            <a:off x="107504" y="179928"/>
            <a:ext cx="62646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eaLnBrk="1" fontAlgn="ctr" hangingPunct="1">
              <a:buNone/>
              <a:defRPr/>
            </a:pPr>
            <a:endParaRPr lang="ru-RU" sz="16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248697"/>
            <a:ext cx="4536901" cy="226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8" r="8517"/>
          <a:stretch/>
        </p:blipFill>
        <p:spPr bwMode="auto">
          <a:xfrm>
            <a:off x="4427984" y="692696"/>
            <a:ext cx="4536901" cy="2556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6726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953602"/>
              </p:ext>
            </p:extLst>
          </p:nvPr>
        </p:nvGraphicFramePr>
        <p:xfrm>
          <a:off x="345502" y="692696"/>
          <a:ext cx="4082482" cy="439040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082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ул. </a:t>
                      </a:r>
                      <a:r>
                        <a:rPr lang="ru-RU" sz="15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Притыцкого</a:t>
                      </a:r>
                      <a:r>
                        <a:rPr lang="ru-RU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– ул. </a:t>
                      </a:r>
                      <a:r>
                        <a:rPr lang="ru-RU" sz="15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Нёманская</a:t>
                      </a:r>
                      <a:endParaRPr lang="ru-RU" sz="15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Биллборд</a:t>
                      </a:r>
                      <a:r>
                        <a:rPr lang="ru-RU" sz="15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расположен в районе «Каменная горка».  Интенсивное движение транспорта от МКАД к центру города.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Сторона: Б</a:t>
                      </a: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4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3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bg1"/>
                          </a:solidFill>
                          <a:latin typeface="+mj-lt"/>
                        </a:rPr>
                        <a:t>Размер:</a:t>
                      </a:r>
                      <a:r>
                        <a:rPr lang="ru-RU" sz="1500" b="0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latin typeface="+mj-lt"/>
                        </a:rPr>
                        <a:t>3х6м</a:t>
                      </a:r>
                    </a:p>
                  </a:txBody>
                  <a:tcPr marL="91472" marR="91472" marT="45708" marB="4570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5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</a:t>
                      </a: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размещения за сутки (с НДС):</a:t>
                      </a:r>
                      <a:endParaRPr lang="ru-RU" sz="15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75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30,00 руб. – отечественная  </a:t>
                      </a:r>
                      <a:r>
                        <a:rPr lang="ru-RU" sz="1500" b="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– 50% = 15,00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50,00 руб. – иностранная </a:t>
                      </a:r>
                      <a:r>
                        <a:rPr lang="ru-RU" sz="1500" b="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– 30% = 35,00 руб.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59,00 руб. – реклама игорных заведений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0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Дополнительно оплачивается: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Печать плаката – 295,14 руб. с НДС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Монтаж – 295,27 руб. с НДС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Демонтаж – 178,20 руб. с НДС</a:t>
                      </a:r>
                      <a:endParaRPr lang="ru-RU" sz="15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528" marR="9528" marT="9523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400" name="Прямоугольник 2"/>
          <p:cNvSpPr>
            <a:spLocks noChangeArrowheads="1"/>
          </p:cNvSpPr>
          <p:nvPr/>
        </p:nvSpPr>
        <p:spPr bwMode="auto">
          <a:xfrm>
            <a:off x="107504" y="179928"/>
            <a:ext cx="62646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eaLnBrk="1" fontAlgn="ctr" hangingPunct="1">
              <a:buNone/>
              <a:defRPr/>
            </a:pPr>
            <a:endParaRPr lang="ru-RU" sz="16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277" y="3363345"/>
            <a:ext cx="4536901" cy="2359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50FA25-A9FB-6BE3-BE6C-C91E5C4291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102" t="19076" r="30313" b="33201"/>
          <a:stretch>
            <a:fillRect/>
          </a:stretch>
        </p:blipFill>
        <p:spPr>
          <a:xfrm>
            <a:off x="4296277" y="908720"/>
            <a:ext cx="4536901" cy="2454625"/>
          </a:xfrm>
          <a:prstGeom prst="rect">
            <a:avLst/>
          </a:prstGeom>
        </p:spPr>
      </p:pic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47CE8D83-364C-556E-509F-E8AC5420ACD1}"/>
              </a:ext>
            </a:extLst>
          </p:cNvPr>
          <p:cNvSpPr/>
          <p:nvPr/>
        </p:nvSpPr>
        <p:spPr>
          <a:xfrm>
            <a:off x="6372200" y="980728"/>
            <a:ext cx="144016" cy="33855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8267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Содержимое 5"/>
          <p:cNvSpPr txBox="1">
            <a:spLocks/>
          </p:cNvSpPr>
          <p:nvPr/>
        </p:nvSpPr>
        <p:spPr bwMode="auto">
          <a:xfrm>
            <a:off x="3286125" y="1785938"/>
            <a:ext cx="4786313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buFont typeface="Arial" charset="0"/>
              <a:buNone/>
              <a:defRPr/>
            </a:pPr>
            <a:endParaRPr lang="ru-RU" sz="5400" b="1" dirty="0">
              <a:ln w="11430"/>
              <a:solidFill>
                <a:srgbClr val="C00000"/>
              </a:solidFill>
            </a:endParaRPr>
          </a:p>
        </p:txBody>
      </p:sp>
      <p:sp>
        <p:nvSpPr>
          <p:cNvPr id="75780" name="Прямоугольник 1"/>
          <p:cNvSpPr>
            <a:spLocks noChangeArrowheads="1"/>
          </p:cNvSpPr>
          <p:nvPr/>
        </p:nvSpPr>
        <p:spPr bwMode="auto">
          <a:xfrm>
            <a:off x="1285896" y="1000919"/>
            <a:ext cx="65960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4800" b="1" dirty="0">
                <a:solidFill>
                  <a:schemeClr val="bg1"/>
                </a:solidFill>
                <a:latin typeface="+mj-lt"/>
              </a:rPr>
              <a:t>Будем рады сотрудничеству!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476375" y="3140968"/>
            <a:ext cx="621510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ru-RU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Наталья</a:t>
            </a:r>
          </a:p>
          <a:p>
            <a:pPr marL="342900" indent="-342900" algn="ctr">
              <a:spcBef>
                <a:spcPct val="20000"/>
              </a:spcBef>
              <a:defRPr/>
            </a:pPr>
            <a:endParaRPr lang="ru-RU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 тел: </a:t>
            </a:r>
            <a:r>
              <a:rPr lang="en-US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en-US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44) 557</a:t>
            </a:r>
            <a:r>
              <a:rPr lang="ru-RU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24</a:t>
            </a:r>
            <a:r>
              <a:rPr lang="ru-RU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95</a:t>
            </a:r>
            <a:endParaRPr lang="ru-RU" b="1" dirty="0">
              <a:solidFill>
                <a:schemeClr val="accent5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tabLst>
                <a:tab pos="2601913" algn="l"/>
              </a:tabLst>
              <a:defRPr/>
            </a:pPr>
            <a:r>
              <a:rPr lang="ru-RU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n-US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(017) 290</a:t>
            </a:r>
            <a:r>
              <a:rPr lang="ru-RU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57</a:t>
            </a:r>
            <a:r>
              <a:rPr lang="ru-RU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37</a:t>
            </a:r>
            <a:endParaRPr lang="ru-RU" b="1" dirty="0">
              <a:solidFill>
                <a:schemeClr val="accent5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E-mail</a:t>
            </a:r>
            <a:r>
              <a:rPr lang="ru-RU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mr29</a:t>
            </a:r>
            <a:r>
              <a:rPr lang="ru-RU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05737</a:t>
            </a:r>
            <a:r>
              <a:rPr lang="en-US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@mail.ru </a:t>
            </a:r>
            <a:endParaRPr lang="ru-RU" b="1" dirty="0">
              <a:solidFill>
                <a:schemeClr val="accent5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tabLst>
                <a:tab pos="2330450" algn="l"/>
              </a:tabLst>
              <a:defRPr/>
            </a:pPr>
            <a:r>
              <a:rPr lang="ru-RU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n-US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mr2</a:t>
            </a:r>
            <a:r>
              <a:rPr lang="ru-RU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945655</a:t>
            </a:r>
            <a:r>
              <a:rPr lang="en-US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@mail.ru</a:t>
            </a:r>
            <a:endParaRPr lang="ru-RU" b="1" dirty="0">
              <a:solidFill>
                <a:schemeClr val="accent5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509120"/>
            <a:ext cx="288032" cy="2880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542" y="3817435"/>
            <a:ext cx="609284" cy="35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211349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7483</TotalTime>
  <Words>1779</Words>
  <Application>Microsoft Office PowerPoint</Application>
  <PresentationFormat>Экран (4:3)</PresentationFormat>
  <Paragraphs>238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Times New Roman</vt:lpstr>
      <vt:lpstr>Тема Office</vt:lpstr>
      <vt:lpstr>Реклама на биллбордах  в Минске 2026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Реклама на биллбордах  в Минске</dc:title>
  <dc:creator>nadine</dc:creator>
  <cp:lastModifiedBy>User</cp:lastModifiedBy>
  <cp:revision>583</cp:revision>
  <cp:lastPrinted>2023-11-13T11:22:50Z</cp:lastPrinted>
  <dcterms:created xsi:type="dcterms:W3CDTF">2020-03-16T07:27:55Z</dcterms:created>
  <dcterms:modified xsi:type="dcterms:W3CDTF">2026-08-17T08:38:42Z</dcterms:modified>
</cp:coreProperties>
</file>