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9" r:id="rId3"/>
    <p:sldId id="720" r:id="rId4"/>
    <p:sldId id="475" r:id="rId5"/>
    <p:sldId id="478" r:id="rId6"/>
    <p:sldId id="717" r:id="rId7"/>
    <p:sldId id="708" r:id="rId8"/>
    <p:sldId id="639" r:id="rId9"/>
    <p:sldId id="709" r:id="rId10"/>
    <p:sldId id="645" r:id="rId11"/>
    <p:sldId id="721" r:id="rId12"/>
    <p:sldId id="710" r:id="rId13"/>
    <p:sldId id="692" r:id="rId14"/>
    <p:sldId id="705" r:id="rId15"/>
    <p:sldId id="693" r:id="rId16"/>
    <p:sldId id="715" r:id="rId17"/>
    <p:sldId id="711" r:id="rId18"/>
    <p:sldId id="701" r:id="rId19"/>
    <p:sldId id="474" r:id="rId2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6429" autoAdjust="0"/>
  </p:normalViewPr>
  <p:slideViewPr>
    <p:cSldViewPr>
      <p:cViewPr varScale="1">
        <p:scale>
          <a:sx n="125" d="100"/>
          <a:sy n="125" d="100"/>
        </p:scale>
        <p:origin x="120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9A57E-E8CC-4E9C-A6D0-EB37E6A006BB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57EB6-C815-482F-AA54-D6EA22F22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075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57EB6-C815-482F-AA54-D6EA22F22FA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150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66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291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29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43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33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029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65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486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5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0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839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98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mr2302737@minsk-reklama.b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268760"/>
            <a:ext cx="6596772" cy="31947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Биллборды по трассе </a:t>
            </a:r>
            <a:endParaRPr 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г.</a:t>
            </a:r>
            <a: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Минск</a:t>
            </a:r>
            <a: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-Национальный аэропорт «Минск»</a:t>
            </a:r>
          </a:p>
        </p:txBody>
      </p:sp>
    </p:spTree>
    <p:extLst>
      <p:ext uri="{BB962C8B-B14F-4D97-AF65-F5344CB8AC3E}">
        <p14:creationId xmlns:p14="http://schemas.microsoft.com/office/powerpoint/2010/main" val="3796729632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92691"/>
              </p:ext>
            </p:extLst>
          </p:nvPr>
        </p:nvGraphicFramePr>
        <p:xfrm>
          <a:off x="71438" y="885908"/>
          <a:ext cx="2500298" cy="38994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29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(31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975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руб. 70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 руб. 90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829846"/>
            <a:ext cx="6247918" cy="3856487"/>
          </a:xfrm>
          <a:prstGeom prst="rect">
            <a:avLst/>
          </a:prstGeom>
        </p:spPr>
      </p:pic>
      <p:pic>
        <p:nvPicPr>
          <p:cNvPr id="9" name="Picture 2" descr="C:\Users\USER\Saved Games\Desktop\Снимо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76380" y="4686333"/>
            <a:ext cx="3643338" cy="2123001"/>
          </a:xfrm>
          <a:prstGeom prst="rect">
            <a:avLst/>
          </a:prstGeom>
          <a:noFill/>
        </p:spPr>
      </p:pic>
      <p:sp>
        <p:nvSpPr>
          <p:cNvPr id="24" name="Овал 23"/>
          <p:cNvSpPr/>
          <p:nvPr/>
        </p:nvSpPr>
        <p:spPr>
          <a:xfrm>
            <a:off x="7452320" y="6453336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015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337132"/>
              </p:ext>
            </p:extLst>
          </p:nvPr>
        </p:nvGraphicFramePr>
        <p:xfrm>
          <a:off x="71438" y="885908"/>
          <a:ext cx="2500298" cy="38994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(32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00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руб. 70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 руб. 90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Picture 4" descr="C:\Users\USER\Saved Games\Desktop\презентация\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4021" y="4581128"/>
            <a:ext cx="3323689" cy="2079595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D6795C-470D-41E0-8773-6B7C2B3712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714" y="858239"/>
            <a:ext cx="6108762" cy="3434857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6804248" y="4791538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442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738685"/>
              </p:ext>
            </p:extLst>
          </p:nvPr>
        </p:nvGraphicFramePr>
        <p:xfrm>
          <a:off x="101334" y="745175"/>
          <a:ext cx="2500298" cy="610583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9701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9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(33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4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Свободно 2 левых поля</a:t>
                      </a:r>
                      <a:endParaRPr lang="ru-RU" sz="1600" b="0" baseline="0" dirty="0">
                        <a:solidFill>
                          <a:srgbClr val="FFFF00"/>
                        </a:solidFill>
                        <a:highlight>
                          <a:srgbClr val="FF0000"/>
                        </a:highligh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4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91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3х10м – 1 поле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3х20,7м – 2 поля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91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43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29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59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60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37 руб. 90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76 руб. 10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4" name="Picture 2" descr="D:\Анастасия\Данные для работы\Карты\Новые карты\M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66" t="26109" r="15844" b="41035"/>
          <a:stretch/>
        </p:blipFill>
        <p:spPr bwMode="auto">
          <a:xfrm>
            <a:off x="5000628" y="4410361"/>
            <a:ext cx="3972828" cy="228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вал 23"/>
          <p:cNvSpPr/>
          <p:nvPr/>
        </p:nvSpPr>
        <p:spPr>
          <a:xfrm>
            <a:off x="7164288" y="6165304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F19C29-D5F1-4064-9FDC-88994C5C88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74" y="745175"/>
            <a:ext cx="6311699" cy="3600408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 rot="5400000">
            <a:off x="4061636" y="2006206"/>
            <a:ext cx="57059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Б 1</a:t>
            </a:r>
          </a:p>
          <a:p>
            <a:pPr algn="ctr"/>
            <a:endParaRPr lang="ru-RU" dirty="0"/>
          </a:p>
        </p:txBody>
      </p:sp>
      <p:sp>
        <p:nvSpPr>
          <p:cNvPr id="9" name="Стрелка вправо 20">
            <a:extLst>
              <a:ext uri="{FF2B5EF4-FFF2-40B4-BE49-F238E27FC236}">
                <a16:creationId xmlns:a16="http://schemas.microsoft.com/office/drawing/2014/main" id="{2933DF31-BECE-4DAE-9A38-26D0365D9C6E}"/>
              </a:ext>
            </a:extLst>
          </p:cNvPr>
          <p:cNvSpPr/>
          <p:nvPr/>
        </p:nvSpPr>
        <p:spPr>
          <a:xfrm rot="5400000">
            <a:off x="4967361" y="1986228"/>
            <a:ext cx="57059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Б 2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049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414246"/>
              </p:ext>
            </p:extLst>
          </p:nvPr>
        </p:nvGraphicFramePr>
        <p:xfrm>
          <a:off x="71438" y="885908"/>
          <a:ext cx="2500298" cy="38994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(34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255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руб. 70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 руб. 90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Picture 4" descr="C:\Users\USER\Saved Games\Desktop\презентация\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9635" y="4725144"/>
            <a:ext cx="3323689" cy="2079595"/>
          </a:xfrm>
          <a:prstGeom prst="rect">
            <a:avLst/>
          </a:prstGeom>
          <a:noFill/>
        </p:spPr>
      </p:pic>
      <p:sp>
        <p:nvSpPr>
          <p:cNvPr id="24" name="Овал 23"/>
          <p:cNvSpPr/>
          <p:nvPr/>
        </p:nvSpPr>
        <p:spPr>
          <a:xfrm>
            <a:off x="7380312" y="5589240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71037F-A644-40E7-A8CE-BE57BE993C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318" y="853967"/>
            <a:ext cx="6336704" cy="373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00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870221"/>
              </p:ext>
            </p:extLst>
          </p:nvPr>
        </p:nvGraphicFramePr>
        <p:xfrm>
          <a:off x="71438" y="885908"/>
          <a:ext cx="2500298" cy="38994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(35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00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руб. 70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 руб. 90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Picture 4" descr="C:\Users\USER\Saved Games\Desktop\презентация\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40984" y="4663853"/>
            <a:ext cx="3323689" cy="2079595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C88C15-8A12-4F25-86EE-7BDADD054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866" y="885908"/>
            <a:ext cx="6264696" cy="3777945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7668344" y="6021288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460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702871"/>
              </p:ext>
            </p:extLst>
          </p:nvPr>
        </p:nvGraphicFramePr>
        <p:xfrm>
          <a:off x="71438" y="885908"/>
          <a:ext cx="2500298" cy="38994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(36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025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с 01.09.2026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руб. 70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 руб. 90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Picture 4" descr="C:\Users\USER\Saved Games\Desktop\презентация\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40982" y="4757944"/>
            <a:ext cx="3323689" cy="2079595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B02724-9FED-4F5B-B764-49BE16E813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415" y="764704"/>
            <a:ext cx="6389147" cy="3953406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7740352" y="6309320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677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029882"/>
              </p:ext>
            </p:extLst>
          </p:nvPr>
        </p:nvGraphicFramePr>
        <p:xfrm>
          <a:off x="71438" y="885907"/>
          <a:ext cx="2628354" cy="542341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628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1441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0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(37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500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4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Свободны 2 левых поля</a:t>
                      </a:r>
                      <a:endParaRPr lang="ru-RU" sz="1400" b="1" baseline="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3х42,8м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74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656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29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59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60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37 руб. 90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76 руб. 10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442E65E-F757-46C7-845D-A3F31D0DD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874" y="4585249"/>
            <a:ext cx="4019550" cy="2065560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4283968" y="4911842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8C43A2-DCBA-47D1-AC1F-686C2C6669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647408"/>
            <a:ext cx="6264696" cy="3822982"/>
          </a:xfrm>
          <a:prstGeom prst="rect">
            <a:avLst/>
          </a:prstGeom>
        </p:spPr>
      </p:pic>
      <p:sp>
        <p:nvSpPr>
          <p:cNvPr id="12" name="Стрелка вправо 16">
            <a:extLst>
              <a:ext uri="{FF2B5EF4-FFF2-40B4-BE49-F238E27FC236}">
                <a16:creationId xmlns:a16="http://schemas.microsoft.com/office/drawing/2014/main" id="{E590F06D-C0CB-4EE7-B033-3BFE107C13BD}"/>
              </a:ext>
            </a:extLst>
          </p:cNvPr>
          <p:cNvSpPr/>
          <p:nvPr/>
        </p:nvSpPr>
        <p:spPr>
          <a:xfrm rot="5400000">
            <a:off x="3581682" y="2029168"/>
            <a:ext cx="57059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Б 1</a:t>
            </a:r>
          </a:p>
          <a:p>
            <a:pPr algn="ctr"/>
            <a:endParaRPr lang="ru-RU" dirty="0"/>
          </a:p>
        </p:txBody>
      </p:sp>
      <p:sp>
        <p:nvSpPr>
          <p:cNvPr id="14" name="Стрелка вправо 20">
            <a:extLst>
              <a:ext uri="{FF2B5EF4-FFF2-40B4-BE49-F238E27FC236}">
                <a16:creationId xmlns:a16="http://schemas.microsoft.com/office/drawing/2014/main" id="{F859F06F-D3D2-46B3-AD76-5F67A61C251D}"/>
              </a:ext>
            </a:extLst>
          </p:cNvPr>
          <p:cNvSpPr/>
          <p:nvPr/>
        </p:nvSpPr>
        <p:spPr>
          <a:xfrm rot="5400000">
            <a:off x="4771958" y="2025966"/>
            <a:ext cx="57059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Б 2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664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631791"/>
              </p:ext>
            </p:extLst>
          </p:nvPr>
        </p:nvGraphicFramePr>
        <p:xfrm>
          <a:off x="71438" y="885908"/>
          <a:ext cx="2808436" cy="384983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08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43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(39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475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вся арка (4 поля)</a:t>
                      </a:r>
                      <a:endParaRPr lang="ru-RU" sz="1400" b="1" baseline="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3х20,7м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29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59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60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37 руб. 90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76 руб. 10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FCCDCE-5EA5-405D-BFD4-C1B6A27E86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874" y="762575"/>
            <a:ext cx="6192688" cy="364592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442E65E-F757-46C7-845D-A3F31D0DD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874" y="4585249"/>
            <a:ext cx="4019550" cy="2065560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4788024" y="5733256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782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993675"/>
              </p:ext>
            </p:extLst>
          </p:nvPr>
        </p:nvGraphicFramePr>
        <p:xfrm>
          <a:off x="71438" y="764874"/>
          <a:ext cx="2475321" cy="609000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475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760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6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47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(41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520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6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9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СВОБОДНО 1 поле Б3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6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6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3х10м – 1 поле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02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42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29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59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60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37 руб. 90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76 руб. 10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9F138E-5614-48CC-B7B7-C0EC947AF2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157" y="764872"/>
            <a:ext cx="6393405" cy="3779580"/>
          </a:xfrm>
          <a:prstGeom prst="rect">
            <a:avLst/>
          </a:prstGeom>
        </p:spPr>
      </p:pic>
      <p:sp>
        <p:nvSpPr>
          <p:cNvPr id="12" name="Стрелка вправо 20">
            <a:extLst>
              <a:ext uri="{FF2B5EF4-FFF2-40B4-BE49-F238E27FC236}">
                <a16:creationId xmlns:a16="http://schemas.microsoft.com/office/drawing/2014/main" id="{AB7D7A13-B12E-4D7A-90D8-38719E3C2D34}"/>
              </a:ext>
            </a:extLst>
          </p:cNvPr>
          <p:cNvSpPr/>
          <p:nvPr/>
        </p:nvSpPr>
        <p:spPr>
          <a:xfrm rot="5400000">
            <a:off x="5474837" y="1831792"/>
            <a:ext cx="57059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Б3</a:t>
            </a:r>
            <a:r>
              <a:rPr lang="ru-RU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778" y="4560146"/>
            <a:ext cx="4234784" cy="2160240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7596336" y="6165304"/>
            <a:ext cx="188080" cy="15654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849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7" y="1071546"/>
            <a:ext cx="7995411" cy="158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Приглашаем</a:t>
            </a:r>
          </a:p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 сотрудничеству!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00232" y="3571876"/>
            <a:ext cx="550072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подробной информацией обращайтесь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тел: 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8 (017</a:t>
            </a:r>
            <a:r>
              <a:rPr lang="ru-RU" b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) 230-27-37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, 8 (044) 542-47-25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mr2302737@minsk-reklama.by</a:t>
            </a:r>
            <a:endParaRPr lang="ru-RU" b="1" i="0" dirty="0">
              <a:solidFill>
                <a:srgbClr val="2C363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Карина</a:t>
            </a:r>
          </a:p>
        </p:txBody>
      </p:sp>
    </p:spTree>
    <p:extLst>
      <p:ext uri="{BB962C8B-B14F-4D97-AF65-F5344CB8AC3E}">
        <p14:creationId xmlns:p14="http://schemas.microsoft.com/office/powerpoint/2010/main" val="49687654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424936" cy="58785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buFont typeface="Arial" pitchFamily="34" charset="0"/>
              <a:buNone/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Прейскурант услуг (с НДС)  </a:t>
            </a:r>
            <a:endParaRPr lang="ru-RU" sz="1600" b="1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ln w="5080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600" b="1" u="sng" dirty="0">
                <a:ln w="50800"/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Печать плаката:  </a:t>
            </a: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3х10м – 614 рублей 88 копеек </a:t>
            </a:r>
            <a:b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3х12м – 737 рубля 86 копеек</a:t>
            </a: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3х20,7м – 1 272 рубля 80 копеек (2 поля арки) </a:t>
            </a: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algn="ctr">
              <a:defRPr/>
            </a:pPr>
            <a:endParaRPr lang="ru-RU" sz="1600" b="1" dirty="0">
              <a:ln w="11430"/>
              <a:solidFill>
                <a:srgbClr val="FF333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711200" algn="l"/>
              </a:tabLst>
              <a:defRPr/>
            </a:pPr>
            <a:r>
              <a:rPr lang="ru-RU" sz="1600" b="1" dirty="0">
                <a:ln w="50800"/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450" b="1" u="sng" dirty="0">
                <a:ln w="50800"/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Монтаж плаката:</a:t>
            </a:r>
            <a:r>
              <a:rPr lang="ru-RU" sz="1450" b="1" dirty="0">
                <a:ln w="50800"/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sz="1450" b="1" u="sng" dirty="0">
                <a:ln w="50800"/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Демонтаж плаката:</a:t>
            </a:r>
          </a:p>
          <a:p>
            <a:pPr>
              <a:tabLst>
                <a:tab pos="711200" algn="l"/>
              </a:tabLst>
              <a:defRPr/>
            </a:pPr>
            <a:r>
              <a:rPr lang="ru-RU" sz="145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3х10м – 461 рубль 88 копеек                                  3х10м – 279 рублей 00 копеек</a:t>
            </a:r>
            <a:br>
              <a:rPr lang="ru-RU" sz="145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5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3х12м – 554 рублей 26 копеек                                  3х12м – 334 рублей 80 копейки</a:t>
            </a:r>
          </a:p>
          <a:p>
            <a:pPr>
              <a:tabLst>
                <a:tab pos="711200" algn="l"/>
              </a:tabLst>
              <a:defRPr/>
            </a:pPr>
            <a:r>
              <a:rPr lang="ru-RU" sz="145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3х20,7м – 956 рублей 09 копеек (2 поля арки)       3х20,7 – 577 рубля 53 копейки (2 поля арки)</a:t>
            </a:r>
          </a:p>
          <a:p>
            <a:pPr algn="ctr">
              <a:tabLst>
                <a:tab pos="711200" algn="l"/>
              </a:tabLst>
              <a:defRPr/>
            </a:pPr>
            <a:endParaRPr lang="ru-RU" b="1" u="sng" dirty="0">
              <a:ln w="5080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711200" algn="l"/>
              </a:tabLst>
              <a:defRPr/>
            </a:pPr>
            <a:r>
              <a:rPr lang="ru-RU" b="1" u="sng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b="1" dirty="0">
              <a:ln w="5080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711200" algn="l"/>
              </a:tabLst>
              <a:defRPr/>
            </a:pP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 заключении договора на размещение сроком не менее 2 мес. – СКИДКА на печать плаката 10%; не менее 6 мес. – СКИДКА на печать плаката 20%</a:t>
            </a:r>
          </a:p>
          <a:p>
            <a:pPr algn="ctr">
              <a:tabLst>
                <a:tab pos="711200" algn="l"/>
              </a:tabLst>
              <a:defRPr/>
            </a:pPr>
            <a:endParaRPr lang="ru-RU" b="1" dirty="0">
              <a:ln w="50800"/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711200" algn="l"/>
              </a:tabLst>
              <a:defRPr/>
            </a:pP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При размещении на ЩРК сроком от 6 мес. – СКИДКА на монтажные/демонтажные работы – 10%</a:t>
            </a:r>
          </a:p>
          <a:p>
            <a:pPr algn="ctr">
              <a:tabLst>
                <a:tab pos="711200" algn="l"/>
              </a:tabLst>
              <a:defRPr/>
            </a:pPr>
            <a:endParaRPr lang="ru-RU" sz="2400" b="1" dirty="0">
              <a:ln w="50800"/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74865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424936" cy="569386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Скидки на эксплуатационные услуги</a:t>
            </a:r>
          </a:p>
          <a:p>
            <a:pPr algn="ctr">
              <a:buFont typeface="Arial" pitchFamily="34" charset="0"/>
              <a:buNone/>
              <a:defRPr/>
            </a:pPr>
            <a:endParaRPr lang="ru-RU" sz="1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При условии непрерывного срока размещения: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2-х месяцев ( с первого дня размещения) – скидка </a:t>
            </a: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10% </a:t>
            </a:r>
            <a:r>
              <a:rPr lang="ru-RU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(за </a:t>
            </a:r>
            <a:r>
              <a:rPr lang="ru-RU" b="1" dirty="0" err="1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искл</a:t>
            </a:r>
            <a:r>
              <a:rPr lang="ru-RU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РА)</a:t>
            </a: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3 до 5 месяцев – скидка </a:t>
            </a: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10%</a:t>
            </a: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от 6 до 9 месяцев – скидка </a:t>
            </a: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15%</a:t>
            </a: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свыше 1 года – скидка </a:t>
            </a: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25%</a:t>
            </a:r>
          </a:p>
          <a:p>
            <a:pPr algn="ctr">
              <a:buFont typeface="Arial" pitchFamily="34" charset="0"/>
              <a:buNone/>
              <a:defRPr/>
            </a:pPr>
            <a:endParaRPr lang="ru-RU" sz="1600" b="1" dirty="0">
              <a:ln w="5080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При единовременном заказе на размещение на конструкциях в количестве: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3 до 5 полей – скидка </a:t>
            </a: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15%</a:t>
            </a:r>
            <a:r>
              <a:rPr lang="ru-RU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6 полей – скидка </a:t>
            </a: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</a:p>
          <a:p>
            <a:pPr algn="ctr">
              <a:buFont typeface="Arial" pitchFamily="34" charset="0"/>
              <a:buNone/>
              <a:defRPr/>
            </a:pPr>
            <a:endParaRPr lang="ru-RU" sz="1600" b="1" dirty="0">
              <a:ln w="50800"/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Скидка рекламному агентству с 1-го месяца размещения – </a:t>
            </a: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15%</a:t>
            </a:r>
          </a:p>
          <a:p>
            <a:pPr algn="ctr">
              <a:defRPr/>
            </a:pPr>
            <a:endParaRPr lang="ru-RU" sz="1600" b="1" dirty="0">
              <a:ln w="50800"/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Скидки, указанные в п.1 и 2 не распространяются на иностранную рекламу, размещаемую на конструкциях, расположенных на  40+450 км; на 40+925 км; на 41+520 км   </a:t>
            </a:r>
          </a:p>
          <a:p>
            <a:pPr algn="ctr"/>
            <a:r>
              <a:rPr lang="ru-RU" sz="1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презентации стоимость указана без скидок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Скидки суммируются!</a:t>
            </a:r>
          </a:p>
          <a:p>
            <a:pPr algn="ctr">
              <a:tabLst>
                <a:tab pos="711200" algn="l"/>
              </a:tabLst>
              <a:defRPr/>
            </a:pPr>
            <a:endParaRPr lang="ru-RU" sz="2400" b="1" dirty="0">
              <a:ln w="50800"/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67161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" y="188640"/>
            <a:ext cx="9136606" cy="623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472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7" y="1428736"/>
            <a:ext cx="79954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Минск - Национальный аэропорт – «Минск»</a:t>
            </a:r>
          </a:p>
        </p:txBody>
      </p:sp>
    </p:spTree>
    <p:extLst>
      <p:ext uri="{BB962C8B-B14F-4D97-AF65-F5344CB8AC3E}">
        <p14:creationId xmlns:p14="http://schemas.microsoft.com/office/powerpoint/2010/main" val="496876547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311861"/>
              </p:ext>
            </p:extLst>
          </p:nvPr>
        </p:nvGraphicFramePr>
        <p:xfrm>
          <a:off x="71438" y="885909"/>
          <a:ext cx="2500298" cy="592746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9527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7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13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(22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275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88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58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руб. 70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 руб. 90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586" y="781409"/>
            <a:ext cx="6213116" cy="38610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EAC691-0145-45DB-BC24-F8EF08821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537957"/>
            <a:ext cx="3672408" cy="2070915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4355976" y="4699788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24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700575"/>
              </p:ext>
            </p:extLst>
          </p:nvPr>
        </p:nvGraphicFramePr>
        <p:xfrm>
          <a:off x="71406" y="714357"/>
          <a:ext cx="2500298" cy="755146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593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5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20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(27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Свободны 2 левых поля</a:t>
                      </a:r>
                      <a:endParaRPr lang="ru-RU" sz="1800" b="1" baseline="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1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3х10м – 1 поле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3х20,7м – 2 поля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02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464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29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59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60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37 руб. 90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76 руб. 10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42844" y="58143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Picture 2" descr="C:\Users\USER\Saved Games\Desktop\Сним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1680" y="4585118"/>
            <a:ext cx="3714776" cy="2214554"/>
          </a:xfrm>
          <a:prstGeom prst="rect">
            <a:avLst/>
          </a:prstGeom>
          <a:noFill/>
        </p:spPr>
      </p:pic>
      <p:sp>
        <p:nvSpPr>
          <p:cNvPr id="24" name="Овал 23"/>
          <p:cNvSpPr/>
          <p:nvPr/>
        </p:nvSpPr>
        <p:spPr>
          <a:xfrm>
            <a:off x="6084168" y="5373216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User\Downloads\Рисунок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254" y="754587"/>
            <a:ext cx="5983202" cy="381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трелка вправо 18"/>
          <p:cNvSpPr/>
          <p:nvPr/>
        </p:nvSpPr>
        <p:spPr>
          <a:xfrm rot="5400000">
            <a:off x="4091407" y="1883401"/>
            <a:ext cx="57059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Б 1</a:t>
            </a:r>
          </a:p>
          <a:p>
            <a:pPr algn="ctr"/>
            <a:endParaRPr lang="ru-RU" dirty="0"/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4967361" y="1831792"/>
            <a:ext cx="57059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Б 2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2978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505395"/>
              </p:ext>
            </p:extLst>
          </p:nvPr>
        </p:nvGraphicFramePr>
        <p:xfrm>
          <a:off x="101334" y="745175"/>
          <a:ext cx="2500298" cy="611886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059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0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21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(27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725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77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1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руб. 70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 руб. 90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Picture 2" descr="C:\Users\USER\Saved Games\Desktop\Снимо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1040" y="4637369"/>
            <a:ext cx="3643338" cy="2171966"/>
          </a:xfrm>
          <a:prstGeom prst="rect">
            <a:avLst/>
          </a:prstGeom>
          <a:noFill/>
        </p:spPr>
      </p:pic>
      <p:pic>
        <p:nvPicPr>
          <p:cNvPr id="5123" name="Picture 3" descr="C:\Users\User\Downloads\Рисунок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915" y="980728"/>
            <a:ext cx="5648541" cy="382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вал 23"/>
          <p:cNvSpPr/>
          <p:nvPr/>
        </p:nvSpPr>
        <p:spPr>
          <a:xfrm>
            <a:off x="6084168" y="5517232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57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629783"/>
              </p:ext>
            </p:extLst>
          </p:nvPr>
        </p:nvGraphicFramePr>
        <p:xfrm>
          <a:off x="89027" y="714356"/>
          <a:ext cx="2500298" cy="66933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436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7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(30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00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7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Б1,Б2,  Б3 – СВОБОДНЫ</a:t>
                      </a:r>
                      <a:endParaRPr lang="ru-RU" sz="1400" b="1" baseline="0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3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3х10м – 1 поле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3х20,7м – 2 поля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8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84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29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59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60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37 руб. 90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76 руб. 10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0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МИНСК - НАЦИОНАЛЬНЫЙ АЭРОПОРТ «МИНСК»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Picture 2" descr="C:\Users\USER\Saved Games\Desktop\Сним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89672" y="4596462"/>
            <a:ext cx="3714776" cy="2214554"/>
          </a:xfrm>
          <a:prstGeom prst="rect">
            <a:avLst/>
          </a:prstGeom>
          <a:noFill/>
        </p:spPr>
      </p:pic>
      <p:sp>
        <p:nvSpPr>
          <p:cNvPr id="24" name="Овал 23"/>
          <p:cNvSpPr/>
          <p:nvPr/>
        </p:nvSpPr>
        <p:spPr>
          <a:xfrm>
            <a:off x="6657050" y="6165304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X:\ORR\СИНКЕВИЧ\Трасса М2\Коммерческое предложение\Фото М2\фото в аэропорт\№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54355"/>
            <a:ext cx="5688632" cy="362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трелка вправо 16"/>
          <p:cNvSpPr/>
          <p:nvPr/>
        </p:nvSpPr>
        <p:spPr>
          <a:xfrm rot="5400000">
            <a:off x="4072391" y="1831792"/>
            <a:ext cx="57059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Б 1</a:t>
            </a:r>
          </a:p>
          <a:p>
            <a:pPr algn="ctr"/>
            <a:endParaRPr lang="ru-RU" dirty="0"/>
          </a:p>
        </p:txBody>
      </p:sp>
      <p:sp>
        <p:nvSpPr>
          <p:cNvPr id="12" name="Стрелка вправо 20">
            <a:extLst>
              <a:ext uri="{FF2B5EF4-FFF2-40B4-BE49-F238E27FC236}">
                <a16:creationId xmlns:a16="http://schemas.microsoft.com/office/drawing/2014/main" id="{2933DF31-BECE-4DAE-9A38-26D0365D9C6E}"/>
              </a:ext>
            </a:extLst>
          </p:cNvPr>
          <p:cNvSpPr/>
          <p:nvPr/>
        </p:nvSpPr>
        <p:spPr>
          <a:xfrm rot="5400000">
            <a:off x="4901338" y="1844663"/>
            <a:ext cx="57059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Б 2</a:t>
            </a:r>
          </a:p>
          <a:p>
            <a:pPr algn="ctr"/>
            <a:endParaRPr lang="ru-RU" dirty="0"/>
          </a:p>
        </p:txBody>
      </p:sp>
      <p:sp>
        <p:nvSpPr>
          <p:cNvPr id="10" name="Стрелка вправо 20">
            <a:extLst>
              <a:ext uri="{FF2B5EF4-FFF2-40B4-BE49-F238E27FC236}">
                <a16:creationId xmlns:a16="http://schemas.microsoft.com/office/drawing/2014/main" id="{2933DF31-BECE-4DAE-9A38-26D0365D9C6E}"/>
              </a:ext>
            </a:extLst>
          </p:cNvPr>
          <p:cNvSpPr/>
          <p:nvPr/>
        </p:nvSpPr>
        <p:spPr>
          <a:xfrm rot="5400000">
            <a:off x="5905175" y="1782043"/>
            <a:ext cx="57059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Б 3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1015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7027</TotalTime>
  <Words>1247</Words>
  <Application>Microsoft Office PowerPoint</Application>
  <PresentationFormat>Экран (4:3)</PresentationFormat>
  <Paragraphs>259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Плаксина</dc:creator>
  <cp:lastModifiedBy>Kritskiy Ilya</cp:lastModifiedBy>
  <cp:revision>1003</cp:revision>
  <dcterms:created xsi:type="dcterms:W3CDTF">2015-03-11T10:24:18Z</dcterms:created>
  <dcterms:modified xsi:type="dcterms:W3CDTF">2026-08-13T07:47:12Z</dcterms:modified>
</cp:coreProperties>
</file>