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655" r:id="rId2"/>
    <p:sldId id="975" r:id="rId3"/>
    <p:sldId id="997" r:id="rId4"/>
    <p:sldId id="998" r:id="rId5"/>
    <p:sldId id="963" r:id="rId6"/>
    <p:sldId id="445" r:id="rId7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1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YCOM SERVICE" initials="M" lastIdx="1" clrIdx="0"/>
  <p:cmAuthor id="2" name="OSaveleva" initials="O" lastIdx="1" clrIdx="1">
    <p:extLst>
      <p:ext uri="{19B8F6BF-5375-455C-9EA6-DF929625EA0E}">
        <p15:presenceInfo xmlns:p15="http://schemas.microsoft.com/office/powerpoint/2012/main" userId="OSavelev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3366FF"/>
    <a:srgbClr val="EDB77B"/>
    <a:srgbClr val="ADF5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41" autoAdjust="0"/>
    <p:restoredTop sz="96571" autoAdjust="0"/>
  </p:normalViewPr>
  <p:slideViewPr>
    <p:cSldViewPr showGuides="1">
      <p:cViewPr varScale="1">
        <p:scale>
          <a:sx n="84" d="100"/>
          <a:sy n="84" d="100"/>
        </p:scale>
        <p:origin x="85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B61A2-C7AF-4B5B-ACCC-BD1756BD2D38}" type="datetimeFigureOut">
              <a:rPr lang="ru-RU" smtClean="0"/>
              <a:t>14.08.2026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629"/>
            <a:ext cx="5438775" cy="44679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671"/>
            <a:ext cx="2946400" cy="49696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CB35C4-0E8B-49BC-8262-CF747948B2B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1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5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BB190-BE66-45D2-8120-CFEE36CB9A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14.08.2026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5C314B-5D97-42CF-BAA1-3B1D22E9AA6A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F9968-6583-431C-B32E-0A1EAE4A62A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14.08.2026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8F9B9-C155-4139-9D2D-12E08AE9CDF1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1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5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B6CC7-C387-4AE4-9B4F-46718097F96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14.08.2026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6B798-FBA4-41A1-B4D8-AA6902026DFF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EC916-9F05-4AD5-B691-81E16DD7B3B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14.08.2026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52AAB-D8CD-430C-A402-902471E6166E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165" indent="0">
              <a:buNone/>
              <a:defRPr sz="1600" b="1"/>
            </a:lvl5pPr>
            <a:lvl6pPr marL="2285365" indent="0">
              <a:buNone/>
              <a:defRPr sz="1600" b="1"/>
            </a:lvl6pPr>
            <a:lvl7pPr marL="2742565" indent="0">
              <a:buNone/>
              <a:defRPr sz="1600" b="1"/>
            </a:lvl7pPr>
            <a:lvl8pPr marL="3199765" indent="0">
              <a:buNone/>
              <a:defRPr sz="1600" b="1"/>
            </a:lvl8pPr>
            <a:lvl9pPr marL="3656965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97D8C-0875-41AC-933E-8E0D07084AC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14.08.2026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94108-75AA-4516-8E47-FEB701840A4C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68BCC-D405-40EE-8411-867D6FF2C350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14.08.2026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583DF1-0805-4C51-8590-A1B61FBB1FEE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70662-5D3F-4FD8-A84B-6A532BABAD0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14.08.2026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92CB8A-1988-4A4A-BE07-D6CFBBCCEF64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165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8A40D-D61C-422F-AF0F-F75E6473E4A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14.08.2026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12EA3B-2B5E-4697-A719-941D40EBA3C0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165" indent="0">
              <a:buNone/>
              <a:defRPr sz="2000"/>
            </a:lvl5pPr>
            <a:lvl6pPr marL="2285365" indent="0">
              <a:buNone/>
              <a:defRPr sz="2000"/>
            </a:lvl6pPr>
            <a:lvl7pPr marL="2742565" indent="0">
              <a:buNone/>
              <a:defRPr sz="2000"/>
            </a:lvl7pPr>
            <a:lvl8pPr marL="3199765" indent="0">
              <a:buNone/>
              <a:defRPr sz="2000"/>
            </a:lvl8pPr>
            <a:lvl9pPr marL="3656965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165" indent="0">
              <a:buNone/>
              <a:defRPr sz="900"/>
            </a:lvl5pPr>
            <a:lvl6pPr marL="2285365" indent="0">
              <a:buNone/>
              <a:defRPr sz="900"/>
            </a:lvl6pPr>
            <a:lvl7pPr marL="2742565" indent="0">
              <a:buNone/>
              <a:defRPr sz="900"/>
            </a:lvl7pPr>
            <a:lvl8pPr marL="3199765" indent="0">
              <a:buNone/>
              <a:defRPr sz="900"/>
            </a:lvl8pPr>
            <a:lvl9pPr marL="3656965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6B390-731F-4A0F-865E-FD41F69DBC9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14.08.2026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C62DF-FFE4-4F72-BAC2-589299F33637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9232B-2BB0-456E-9FC6-55EC322ED1E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14.08.2026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9EB02-D026-4FA2-82AA-4C32A55AB407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54178-CC8D-4CE7-91A1-1424C248E8C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t>14.08.2026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5B0CF9-37A2-4398-B990-60A6182B6FDD}" type="slidenum">
              <a:rPr lang="ru-RU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ctr" anchorCtr="0" compatLnSpc="1"/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4" tIns="45712" rIns="91424" bIns="45712" numCol="1" anchor="t" anchorCtr="0" compatLnSpc="1"/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1" y="6356351"/>
            <a:ext cx="2133600" cy="365125"/>
          </a:xfrm>
          <a:prstGeom prst="rect">
            <a:avLst/>
          </a:prstGeom>
        </p:spPr>
        <p:txBody>
          <a:bodyPr vert="horz" lIns="91424" tIns="45712" rIns="91424" bIns="457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BC36E5B-DD33-4121-9440-772D62049707}" type="datetimeFigureOut">
              <a:rPr lang="ru-RU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14.08.2026</a:t>
            </a:fld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 vert="horz" lIns="91424" tIns="45712" rIns="91424" bIns="457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24" tIns="45712" rIns="91424" bIns="457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C5F42D6-6233-43F7-BA10-5A3CD23CFDE6}" type="slidenum">
              <a:rPr lang="ru-RU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ov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16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765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161764" y="1412776"/>
            <a:ext cx="8820472" cy="3217911"/>
          </a:xfrm>
        </p:spPr>
        <p:txBody>
          <a:bodyPr/>
          <a:lstStyle/>
          <a:p>
            <a:r>
              <a:rPr lang="ru-RU" sz="60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Экран переход метро</a:t>
            </a:r>
            <a:endParaRPr lang="en-US" sz="6000" dirty="0">
              <a:solidFill>
                <a:srgbClr val="FFFF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type="subTitle" idx="1"/>
          </p:nvPr>
        </p:nvSpPr>
        <p:spPr>
          <a:xfrm>
            <a:off x="827584" y="4797152"/>
            <a:ext cx="7560840" cy="841648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Минск 2026</a:t>
            </a:r>
            <a:r>
              <a:rPr lang="ru-RU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5319" y="908720"/>
            <a:ext cx="8028632" cy="7785065"/>
          </a:xfrm>
          <a:prstGeom prst="rect">
            <a:avLst/>
          </a:prstGeom>
          <a:noFill/>
        </p:spPr>
        <p:txBody>
          <a:bodyPr wrap="square" lIns="91424" tIns="45712" rIns="91424" bIns="45712" rtlCol="0">
            <a:no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Минимальный срок размещения – 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дней.</a:t>
            </a:r>
          </a:p>
          <a:p>
            <a:pPr algn="ctr"/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 размещении менее 10 дней – применяется повышающий коэффициент – 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1,5</a:t>
            </a:r>
          </a:p>
          <a:p>
            <a:pPr algn="ctr"/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Новое размещение, ротация и демонтаж рекламных роликов осуществляется только 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дни.</a:t>
            </a:r>
          </a:p>
          <a:p>
            <a:pPr algn="ctr"/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Ротация рекламных роликов осуществляется </a:t>
            </a:r>
            <a:b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раз в 7 дней, в рабочие дни.</a:t>
            </a:r>
          </a:p>
          <a:p>
            <a:pPr algn="ctr"/>
            <a:endParaRPr lang="ru-RU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 наличии свободного эфирного времени возможно увеличение времени размещения в сутки в рамках стоимости пакета (на всех полях)</a:t>
            </a:r>
          </a:p>
          <a:p>
            <a:pPr algn="ctr"/>
            <a:endParaRPr lang="ru-RU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" y="0"/>
            <a:ext cx="7020271" cy="707870"/>
          </a:xfrm>
          <a:prstGeom prst="rect">
            <a:avLst/>
          </a:prstGeom>
          <a:noFill/>
        </p:spPr>
        <p:txBody>
          <a:bodyPr wrap="square" lIns="91424" tIns="45712" rIns="91424" bIns="45712">
            <a:spAutoFit/>
          </a:bodyPr>
          <a:lstStyle/>
          <a:p>
            <a:r>
              <a:rPr lang="ru-RU" sz="4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размещения</a:t>
            </a:r>
          </a:p>
        </p:txBody>
      </p: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76878-577E-477E-CF7D-C9E1D6007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3041DC2-B411-EF87-74E7-1953EF30131F}"/>
              </a:ext>
            </a:extLst>
          </p:cNvPr>
          <p:cNvSpPr/>
          <p:nvPr/>
        </p:nvSpPr>
        <p:spPr>
          <a:xfrm>
            <a:off x="144016" y="764704"/>
            <a:ext cx="8532440" cy="2277530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требования к исходным материалам для размещения </a:t>
            </a: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на мультимедийных рекламных конструкциях:</a:t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формат </a:t>
            </a:r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MP4 </a:t>
            </a:r>
            <a:b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длительность ролика 10 сек</a:t>
            </a:r>
            <a:b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без звуковой дорожки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файла не должен превышать 15 </a:t>
            </a:r>
            <a:r>
              <a:rPr lang="ru-RU" sz="2000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</a:t>
            </a:r>
            <a:endParaRPr lang="ru-RU" sz="2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8580" y="2852936"/>
            <a:ext cx="853244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Разрешения на мультимедийных рекламных конструкциях:</a:t>
            </a:r>
          </a:p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экран – 3840*384</a:t>
            </a:r>
          </a:p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Маленький экран – 1536*384</a:t>
            </a:r>
          </a:p>
          <a:p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расположения дисплеев: 1 маленький, 3 больших, 1 маленький, 2 больших.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997071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A35A5-2886-5CA3-589C-8F675F758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2CCCC0C8-5BB3-8368-AF53-69B10F5367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86726"/>
              </p:ext>
            </p:extLst>
          </p:nvPr>
        </p:nvGraphicFramePr>
        <p:xfrm>
          <a:off x="179512" y="1196752"/>
          <a:ext cx="8716263" cy="503023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771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6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5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34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578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064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912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91622"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ts val="1380"/>
                        </a:lnSpc>
                      </a:pPr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ts val="1380"/>
                        </a:lnSpc>
                      </a:pPr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Пакет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ts val="1380"/>
                        </a:lnSpc>
                      </a:pPr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Длина ролика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indent="0" algn="ctr" fontAlgn="ctr">
                        <a:lnSpc>
                          <a:spcPts val="1380"/>
                        </a:lnSpc>
                      </a:pPr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Периодичность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R="0" indent="0" algn="ctr" defTabSz="914400" rtl="0" fontAlgn="ctr">
                        <a:lnSpc>
                          <a:spcPts val="13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 товара производимого на территории РБ </a:t>
                      </a:r>
                    </a:p>
                    <a:p>
                      <a:pPr marR="0" indent="0" algn="ctr" defTabSz="914400" rtl="0" fontAlgn="ctr">
                        <a:lnSpc>
                          <a:spcPts val="13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</a:t>
                      </a:r>
                      <a:r>
                        <a:rPr lang="ru-RU" sz="1400" b="1" u="none" strike="noStrike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НДС) в сутки</a:t>
                      </a:r>
                      <a:endParaRPr lang="ru-RU" sz="1400" b="1" i="0" u="none" strike="noStrike" baseline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R="0" indent="0" algn="ctr" defTabSz="914400" rtl="0" fontAlgn="ctr">
                        <a:lnSpc>
                          <a:spcPts val="13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 товара</a:t>
                      </a:r>
                      <a:r>
                        <a:rPr lang="ru-RU" sz="1400" b="1" i="0" u="none" strike="noStrike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не производимого на территории РБ </a:t>
                      </a:r>
                    </a:p>
                    <a:p>
                      <a:pPr marR="0" indent="0" algn="ctr" defTabSz="914400" rtl="0" fontAlgn="ctr">
                        <a:lnSpc>
                          <a:spcPts val="13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 НДС)в сутки</a:t>
                      </a: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R="0" indent="0" algn="ctr" defTabSz="914400" rtl="0" fontAlgn="ctr">
                        <a:lnSpc>
                          <a:spcPts val="13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Реклама игорных заведений,</a:t>
                      </a:r>
                      <a:r>
                        <a:rPr lang="ru-RU" sz="1400" b="1" i="0" u="none" strike="noStrike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азартных игр </a:t>
                      </a:r>
                    </a:p>
                    <a:p>
                      <a:pPr marR="0" indent="0" algn="ctr" defTabSz="914400" rtl="0" fontAlgn="ctr">
                        <a:lnSpc>
                          <a:spcPts val="13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 НДС) в сутки</a:t>
                      </a: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196">
                <a:tc gridSpan="7">
                  <a:txBody>
                    <a:bodyPr/>
                    <a:lstStyle/>
                    <a:p>
                      <a:pPr algn="ctr" fontAlgn="ctr"/>
                      <a:endParaRPr lang="ru-RU" sz="1600" b="1" i="1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49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endParaRPr lang="ru-RU" sz="1800" b="1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b="1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575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секунд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выходов в час или </a:t>
                      </a:r>
                    </a:p>
                    <a:p>
                      <a:pPr algn="ctr" fontAlgn="ctr"/>
                      <a:r>
                        <a:rPr lang="ru-RU" sz="1800" b="1" u="sng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 в 2 минуты</a:t>
                      </a:r>
                      <a:endParaRPr lang="ru-RU" sz="1800" b="1" i="0" u="sng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120,40</a:t>
                      </a: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120,40</a:t>
                      </a: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120,40</a:t>
                      </a: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0490"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238273856"/>
                  </a:ext>
                </a:extLst>
              </a:tr>
              <a:tr h="340544">
                <a:tc gridSpan="7">
                  <a:txBody>
                    <a:bodyPr/>
                    <a:lstStyle/>
                    <a:p>
                      <a:pPr algn="l" fontAlgn="ctr"/>
                      <a:endParaRPr lang="ru-RU" sz="1600" b="1" i="1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85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endParaRPr lang="ru-RU" sz="1800" b="1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b="1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секунд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endParaRPr lang="ru-RU" sz="1800" b="1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выходов в час или </a:t>
                      </a:r>
                    </a:p>
                    <a:p>
                      <a:pPr algn="ctr" fontAlgn="ctr"/>
                      <a:r>
                        <a:rPr lang="ru-RU" sz="1800" b="1" u="sng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 в 1 минуту</a:t>
                      </a:r>
                      <a:endParaRPr lang="ru-RU" sz="1800" b="1" i="0" u="sng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172,00</a:t>
                      </a: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172,00</a:t>
                      </a: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172,00</a:t>
                      </a: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197972766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21" marR="6121" marT="6121" marB="0" anchor="ctr"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939489510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972FDB3-05DE-BEBE-9647-51FF603F2CF6}"/>
              </a:ext>
            </a:extLst>
          </p:cNvPr>
          <p:cNvSpPr/>
          <p:nvPr/>
        </p:nvSpPr>
        <p:spPr>
          <a:xfrm>
            <a:off x="0" y="-243407"/>
            <a:ext cx="7541895" cy="1395238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indent="0" fontAlgn="auto">
              <a:lnSpc>
                <a:spcPts val="2040"/>
              </a:lnSpc>
            </a:pPr>
            <a:endParaRPr lang="ru-RU" sz="20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ln w="11430"/>
                <a:solidFill>
                  <a:srgbClr val="FFFF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</a:t>
            </a:r>
            <a:endParaRPr lang="ru-RU" sz="2400" b="1" dirty="0">
              <a:solidFill>
                <a:srgbClr val="FFFF99"/>
              </a:solidFill>
            </a:endParaRPr>
          </a:p>
          <a:p>
            <a:endParaRPr lang="ru-RU" sz="2400" b="1" dirty="0">
              <a:solidFill>
                <a:srgbClr val="FFFF99"/>
              </a:solidFill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ln w="11430"/>
                <a:solidFill>
                  <a:srgbClr val="FFFF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cs typeface="Times New Roman" panose="02020603050405020304" pitchFamily="18" charset="0"/>
              </a:rPr>
              <a:t>		</a:t>
            </a:r>
            <a:endParaRPr lang="ru-RU" sz="1600" b="1" dirty="0">
              <a:solidFill>
                <a:prstClr val="white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207651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A0F8BE-842A-ACF2-6B32-53D9CCDEB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3017FC1-FBB0-53E7-BA29-E2A4A405859F}"/>
              </a:ext>
            </a:extLst>
          </p:cNvPr>
          <p:cNvSpPr/>
          <p:nvPr/>
        </p:nvSpPr>
        <p:spPr>
          <a:xfrm>
            <a:off x="0" y="0"/>
            <a:ext cx="8878570" cy="1179195"/>
          </a:xfrm>
          <a:prstGeom prst="rect">
            <a:avLst/>
          </a:prstGeom>
        </p:spPr>
        <p:txBody>
          <a:bodyPr lIns="91424" tIns="45712" rIns="91424" bIns="45712">
            <a:no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ln w="11430"/>
                <a:solidFill>
                  <a:srgbClr val="FFFF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Мультимедийная рекламная конструкция </a:t>
            </a:r>
          </a:p>
          <a:p>
            <a:pPr lvl="0" indent="0" fontAlgn="base">
              <a:lnSpc>
                <a:spcPts val="204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ln w="11430"/>
                <a:solidFill>
                  <a:srgbClr val="FFFF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</a:t>
            </a:r>
            <a:r>
              <a:rPr lang="ru-RU" sz="2000" b="1" dirty="0" err="1">
                <a:ln w="11430"/>
                <a:solidFill>
                  <a:srgbClr val="FFFF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ст.метро</a:t>
            </a:r>
            <a:r>
              <a:rPr lang="ru-RU" sz="2000" b="1" dirty="0">
                <a:ln w="11430"/>
                <a:solidFill>
                  <a:srgbClr val="FFFF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n w="11430"/>
                <a:solidFill>
                  <a:srgbClr val="FFFF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Купаловская</a:t>
            </a:r>
            <a:r>
              <a:rPr lang="ru-RU" sz="2000" b="1" dirty="0">
                <a:ln w="11430"/>
                <a:solidFill>
                  <a:srgbClr val="FFFF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000" b="1" dirty="0" err="1">
                <a:ln w="11430"/>
                <a:solidFill>
                  <a:srgbClr val="FFFF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ст.м</a:t>
            </a:r>
            <a:r>
              <a:rPr lang="ru-RU" sz="2000" b="1" dirty="0">
                <a:ln w="11430"/>
                <a:solidFill>
                  <a:srgbClr val="FFFF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Октябрьская</a:t>
            </a:r>
          </a:p>
          <a:p>
            <a:pPr lvl="0" indent="0" fontAlgn="base">
              <a:lnSpc>
                <a:spcPts val="2040"/>
              </a:lnSpc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ln w="11430"/>
              <a:solidFill>
                <a:srgbClr val="FFFF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2BF447D-9EFD-91EA-C426-3BD4595A8809}"/>
              </a:ext>
            </a:extLst>
          </p:cNvPr>
          <p:cNvSpPr/>
          <p:nvPr/>
        </p:nvSpPr>
        <p:spPr>
          <a:xfrm>
            <a:off x="243111" y="1340768"/>
            <a:ext cx="3968848" cy="483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1500"/>
              </a:lnSpc>
              <a:spcBef>
                <a:spcPct val="0"/>
              </a:spcBef>
              <a:defRPr/>
            </a:pPr>
            <a:r>
              <a:rPr lang="ru-RU" sz="12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>
              <a:lnSpc>
                <a:spcPts val="1500"/>
              </a:lnSpc>
              <a:spcBef>
                <a:spcPct val="0"/>
              </a:spcBef>
              <a:defRPr/>
            </a:pP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29A4EA-A2A7-4B05-DE17-0F1A7A94B9AE}"/>
              </a:ext>
            </a:extLst>
          </p:cNvPr>
          <p:cNvSpPr txBox="1"/>
          <p:nvPr/>
        </p:nvSpPr>
        <p:spPr>
          <a:xfrm>
            <a:off x="175349" y="1642119"/>
            <a:ext cx="42237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2DAF037-11E7-4C62-8903-D8253F42C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117" y="1493176"/>
            <a:ext cx="4223766" cy="192668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5F80B3A-2CC6-404D-A4A4-93667E3DE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116" y="3545905"/>
            <a:ext cx="4362957" cy="233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54465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692696"/>
            <a:ext cx="9144000" cy="4598166"/>
          </a:xfrm>
          <a:prstGeom prst="rect">
            <a:avLst/>
          </a:prstGeom>
        </p:spPr>
        <p:txBody>
          <a:bodyPr wrap="square" lIns="91424" tIns="45712" rIns="91424" bIns="45712">
            <a:sp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ru-RU" altLang="ru-RU" sz="4800" b="1" dirty="0">
                <a:ln w="11430"/>
                <a:solidFill>
                  <a:srgbClr val="FFFF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Приглашаем к сотрудничеству!</a:t>
            </a:r>
            <a:endParaRPr lang="ru-RU" b="1" i="1" dirty="0">
              <a:ln w="11430"/>
              <a:solidFill>
                <a:srgbClr val="FFFF9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ru-RU" sz="24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более подробной информацией обращайтесь</a:t>
            </a:r>
          </a:p>
          <a:p>
            <a:pPr marL="342900" indent="-342900" algn="ctr">
              <a:spcBef>
                <a:spcPct val="20000"/>
              </a:spcBef>
              <a:defRPr/>
            </a:pPr>
            <a:endParaRPr lang="ru-RU" sz="24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ru-RU" sz="24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ru-RU" sz="2800" b="1" i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Ольга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ru-RU" sz="2800" b="1" dirty="0">
                <a:ln w="11430"/>
                <a:solidFill>
                  <a:srgbClr val="FFFF9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8-044-760-13-24</a:t>
            </a:r>
          </a:p>
          <a:p>
            <a:pPr marL="342900" indent="-342900" algn="ctr">
              <a:spcBef>
                <a:spcPct val="20000"/>
              </a:spcBef>
              <a:defRPr/>
            </a:pPr>
            <a:r>
              <a:rPr lang="en-US" sz="20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20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mr2302737@minsk-reklama.by</a:t>
            </a:r>
            <a:endParaRPr lang="ru-RU" sz="20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spcBef>
                <a:spcPct val="20000"/>
              </a:spcBef>
              <a:defRPr/>
            </a:pPr>
            <a:endParaRPr lang="ru-RU" sz="3800" b="1" i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spcBef>
                <a:spcPct val="20000"/>
              </a:spcBef>
              <a:defRPr/>
            </a:pPr>
            <a:endParaRPr lang="ru-RU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5301208"/>
            <a:ext cx="6692280" cy="864096"/>
          </a:xfrm>
        </p:spPr>
        <p:txBody>
          <a:bodyPr/>
          <a:lstStyle/>
          <a:p>
            <a:r>
              <a:rPr lang="ru-RU" sz="5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нами вас заметят!</a:t>
            </a:r>
          </a:p>
        </p:txBody>
      </p:sp>
    </p:spTree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2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393</TotalTime>
  <Words>262</Words>
  <Application>Microsoft Office PowerPoint</Application>
  <PresentationFormat>Экран (4:3)</PresentationFormat>
  <Paragraphs>64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22_Тема Office</vt:lpstr>
      <vt:lpstr>Экран переход метро</vt:lpstr>
      <vt:lpstr>Презентация PowerPoint</vt:lpstr>
      <vt:lpstr>Презентация PowerPoint</vt:lpstr>
      <vt:lpstr>Презентация PowerPoint</vt:lpstr>
      <vt:lpstr>Презентация PowerPoint</vt:lpstr>
      <vt:lpstr>С нами вас заметят!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ORR-Saveleva</cp:lastModifiedBy>
  <cp:revision>987</cp:revision>
  <cp:lastPrinted>2023-09-27T05:21:00Z</cp:lastPrinted>
  <dcterms:created xsi:type="dcterms:W3CDTF">2016-01-28T10:20:00Z</dcterms:created>
  <dcterms:modified xsi:type="dcterms:W3CDTF">2026-08-14T11:08:53Z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AE3C2F4132D944B795B96FEB8D9EAD00_12</vt:lpwstr>
  </property>
  <property fmtid="{D5CDD505-2E9C-101B-9397-08002B2CF9AE}" pid="3" name="KSOProductBuildVer">
    <vt:lpwstr>1049-12.2.0.20326</vt:lpwstr>
  </property>
</Properties>
</file>